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8288000" cy="10287000"/>
  <p:notesSz cx="6858000" cy="9144000"/>
  <p:embeddedFontLst>
    <p:embeddedFont>
      <p:font typeface="Pompiere" charset="0"/>
      <p:regular r:id="rId42"/>
    </p:embeddedFont>
    <p:embeddedFont>
      <p:font typeface="Muli Bold" charset="0"/>
      <p:regular r:id="rId43"/>
    </p:embeddedFont>
    <p:embeddedFont>
      <p:font typeface="Canva Sans Bold" charset="0"/>
      <p:regular r:id="rId44"/>
    </p:embeddedFont>
    <p:embeddedFont>
      <p:font typeface="Muli Semi-Bold" charset="0"/>
      <p:regular r:id="rId45"/>
    </p:embeddedFont>
    <p:embeddedFont>
      <p:font typeface="Helvetica Bold" charset="0"/>
      <p:regular r:id="rId46"/>
    </p:embeddedFont>
    <p:embeddedFont>
      <p:font typeface="Canva Sans" charset="0"/>
      <p:regular r:id="rId47"/>
    </p:embeddedFont>
    <p:embeddedFont>
      <p:font typeface="Calibri" pitchFamily="34" charset="0"/>
      <p:regular r:id="rId48"/>
      <p:bold r:id="rId49"/>
      <p:italic r:id="rId50"/>
      <p:boldItalic r:id="rId51"/>
    </p:embeddedFont>
    <p:embeddedFont>
      <p:font typeface="Muli" charset="0"/>
      <p:regular r:id="rId52"/>
    </p:embeddedFont>
    <p:embeddedFont>
      <p:font typeface="Fredoka One"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06"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26.10.2023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Giả sử có 2 ser A và B. A gọi B. Làm thế nào để theo dõi quá trình này và xác định Trace ID của nó?</a:t>
            </a:r>
          </a:p>
          <a:p>
            <a:endParaRPr lang="en-US"/>
          </a:p>
          <a:p>
            <a:r>
              <a:rPr lang="en-US"/>
              <a:t>Có 2 quá trình diễn ra:</a:t>
            </a:r>
          </a:p>
          <a:p>
            <a:r>
              <a:rPr lang="en-US"/>
              <a:t>+ A lưu trữ thông tin (traceID, spanID, browser's infor,...)  của nó trong đối tượng Context</a:t>
            </a:r>
          </a:p>
          <a:p>
            <a:r>
              <a:rPr lang="en-US"/>
              <a:t>+ Khi request được tạo, để truyền được object, ta serialize thành 1 tập các key-value và gắn vào header (inject), khi B nhận được thì lấy các thuộc tính đó trong header (extract) và deserialize thành object chứa các thông tin phục vụ cho việc trace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0.sv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41.sv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8.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47750" y="2626226"/>
            <a:ext cx="12709070" cy="5295900"/>
          </a:xfrm>
          <a:prstGeom prst="rect">
            <a:avLst/>
          </a:prstGeom>
        </p:spPr>
        <p:txBody>
          <a:bodyPr lIns="0" tIns="0" rIns="0" bIns="0" rtlCol="0" anchor="t">
            <a:spAutoFit/>
          </a:bodyPr>
          <a:lstStyle/>
          <a:p>
            <a:pPr>
              <a:lnSpc>
                <a:spcPts val="8399"/>
              </a:lnSpc>
            </a:pPr>
            <a:r>
              <a:rPr lang="en-US" sz="5999" spc="-65">
                <a:solidFill>
                  <a:srgbClr val="000000"/>
                </a:solidFill>
                <a:latin typeface="Muli Bold"/>
              </a:rPr>
              <a:t>Bản đồ mối quan hệ giữa các services (service map) trong kiến trúc microservices theo dõi thời gian thực</a:t>
            </a:r>
          </a:p>
          <a:p>
            <a:pPr>
              <a:lnSpc>
                <a:spcPts val="8399"/>
              </a:lnSpc>
            </a:pPr>
            <a:endParaRPr lang="en-US" sz="5999" spc="-65">
              <a:solidFill>
                <a:srgbClr val="000000"/>
              </a:solidFill>
              <a:latin typeface="Muli Bold"/>
            </a:endParaRPr>
          </a:p>
        </p:txBody>
      </p:sp>
      <p:grpSp>
        <p:nvGrpSpPr>
          <p:cNvPr id="3" name="Group 3"/>
          <p:cNvGrpSpPr/>
          <p:nvPr/>
        </p:nvGrpSpPr>
        <p:grpSpPr>
          <a:xfrm>
            <a:off x="14328902" y="2317173"/>
            <a:ext cx="7321033" cy="6340049"/>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a:off x="12122944" y="7035126"/>
            <a:ext cx="4970154" cy="4304177"/>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7" name="Group 7"/>
          <p:cNvGrpSpPr/>
          <p:nvPr/>
        </p:nvGrpSpPr>
        <p:grpSpPr>
          <a:xfrm>
            <a:off x="12336342" y="5954842"/>
            <a:ext cx="2271679" cy="1967285"/>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9" name="Group 9"/>
          <p:cNvGrpSpPr/>
          <p:nvPr/>
        </p:nvGrpSpPr>
        <p:grpSpPr>
          <a:xfrm>
            <a:off x="13737770" y="373605"/>
            <a:ext cx="3799619" cy="3290488"/>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1820094"/>
            <a:ext cx="11880590" cy="570865"/>
          </a:xfrm>
          <a:prstGeom prst="rect">
            <a:avLst/>
          </a:prstGeom>
        </p:spPr>
        <p:txBody>
          <a:bodyPr lIns="0" tIns="0" rIns="0" bIns="0" rtlCol="0" anchor="t">
            <a:spAutoFit/>
          </a:bodyPr>
          <a:lstStyle/>
          <a:p>
            <a:pPr>
              <a:lnSpc>
                <a:spcPts val="4760"/>
              </a:lnSpc>
            </a:pPr>
            <a:r>
              <a:rPr lang="en-US" sz="3400">
                <a:solidFill>
                  <a:srgbClr val="000000"/>
                </a:solidFill>
                <a:latin typeface="Muli Bold"/>
              </a:rPr>
              <a:t>Phương pháp xây dựng sử dụng trong hệ thống</a:t>
            </a:r>
          </a:p>
        </p:txBody>
      </p:sp>
      <p:sp>
        <p:nvSpPr>
          <p:cNvPr id="3" name="TextBox 3"/>
          <p:cNvSpPr txBox="1"/>
          <p:nvPr/>
        </p:nvSpPr>
        <p:spPr>
          <a:xfrm>
            <a:off x="1028700" y="2398647"/>
            <a:ext cx="16230600" cy="3051810"/>
          </a:xfrm>
          <a:prstGeom prst="rect">
            <a:avLst/>
          </a:prstGeom>
        </p:spPr>
        <p:txBody>
          <a:bodyPr lIns="0" tIns="0" rIns="0" bIns="0" rtlCol="0" anchor="t">
            <a:spAutoFit/>
          </a:bodyPr>
          <a:lstStyle/>
          <a:p>
            <a:pPr marL="647700" lvl="1" indent="-323850">
              <a:lnSpc>
                <a:spcPts val="4920"/>
              </a:lnSpc>
              <a:buFont typeface="Arial"/>
              <a:buChar char="•"/>
            </a:pPr>
            <a:r>
              <a:rPr lang="en-US" sz="3000">
                <a:solidFill>
                  <a:srgbClr val="000000"/>
                </a:solidFill>
                <a:latin typeface="Muli"/>
              </a:rPr>
              <a:t>Xác định mục tiêu chính của hệ thống giám sát</a:t>
            </a:r>
          </a:p>
          <a:p>
            <a:pPr marL="647700" lvl="1" indent="-323850">
              <a:lnSpc>
                <a:spcPts val="4920"/>
              </a:lnSpc>
              <a:buFont typeface="Arial"/>
              <a:buChar char="•"/>
            </a:pPr>
            <a:r>
              <a:rPr lang="en-US" sz="3000">
                <a:solidFill>
                  <a:srgbClr val="000000"/>
                </a:solidFill>
                <a:latin typeface="Muli"/>
              </a:rPr>
              <a:t>Lựa chọn kỹ thuật (distributed tracing, monitoring), công cụ</a:t>
            </a:r>
          </a:p>
          <a:p>
            <a:pPr marL="647700" lvl="1" indent="-323850">
              <a:lnSpc>
                <a:spcPts val="4920"/>
              </a:lnSpc>
              <a:buFont typeface="Arial"/>
              <a:buChar char="•"/>
            </a:pPr>
            <a:r>
              <a:rPr lang="en-US" sz="3000">
                <a:solidFill>
                  <a:srgbClr val="000000"/>
                </a:solidFill>
                <a:latin typeface="Muli"/>
              </a:rPr>
              <a:t>Cấu hình và triển khai các agent và instrumentation để thu thập dữ liệu </a:t>
            </a:r>
          </a:p>
          <a:p>
            <a:pPr marL="647700" lvl="1" indent="-323850">
              <a:lnSpc>
                <a:spcPts val="4920"/>
              </a:lnSpc>
              <a:buFont typeface="Arial"/>
              <a:buChar char="•"/>
            </a:pPr>
            <a:r>
              <a:rPr lang="en-US" sz="3000">
                <a:solidFill>
                  <a:srgbClr val="000000"/>
                </a:solidFill>
                <a:latin typeface="Muli"/>
              </a:rPr>
              <a:t>Xây dựng cơ sở dữ liệu hoặc lưu trữ để chứa dữ liệu giám sát</a:t>
            </a:r>
          </a:p>
          <a:p>
            <a:pPr marL="647700" lvl="1" indent="-323850">
              <a:lnSpc>
                <a:spcPts val="4920"/>
              </a:lnSpc>
              <a:buFont typeface="Arial"/>
              <a:buChar char="•"/>
            </a:pPr>
            <a:r>
              <a:rPr lang="en-US" sz="3000">
                <a:solidFill>
                  <a:srgbClr val="000000"/>
                </a:solidFill>
                <a:latin typeface="Muli"/>
              </a:rPr>
              <a:t>Tạo các bảng điều khiển và báo cáo để theo dõi hiệu suất và sự cố</a:t>
            </a:r>
          </a:p>
        </p:txBody>
      </p:sp>
      <p:sp>
        <p:nvSpPr>
          <p:cNvPr id="4" name="AutoShape 4"/>
          <p:cNvSpPr/>
          <p:nvPr/>
        </p:nvSpPr>
        <p:spPr>
          <a:xfrm>
            <a:off x="1028700" y="1323975"/>
            <a:ext cx="8218233" cy="0"/>
          </a:xfrm>
          <a:prstGeom prst="line">
            <a:avLst/>
          </a:prstGeom>
          <a:ln w="9525" cap="flat">
            <a:solidFill>
              <a:srgbClr val="000000"/>
            </a:solidFill>
            <a:prstDash val="solid"/>
            <a:headEnd type="none" w="sm" len="sm"/>
            <a:tailEnd type="none" w="sm" len="sm"/>
          </a:ln>
        </p:spPr>
      </p:sp>
      <p:sp>
        <p:nvSpPr>
          <p:cNvPr id="5" name="TextBox 5"/>
          <p:cNvSpPr txBox="1"/>
          <p:nvPr/>
        </p:nvSpPr>
        <p:spPr>
          <a:xfrm>
            <a:off x="1028700" y="633413"/>
            <a:ext cx="7699330" cy="600075"/>
          </a:xfrm>
          <a:prstGeom prst="rect">
            <a:avLst/>
          </a:prstGeom>
        </p:spPr>
        <p:txBody>
          <a:bodyPr lIns="0" tIns="0" rIns="0" bIns="0" rtlCol="0" anchor="t">
            <a:spAutoFit/>
          </a:bodyPr>
          <a:lstStyle/>
          <a:p>
            <a:pPr>
              <a:lnSpc>
                <a:spcPts val="4799"/>
              </a:lnSpc>
              <a:spcBef>
                <a:spcPct val="0"/>
              </a:spcBef>
            </a:pPr>
            <a:r>
              <a:rPr lang="en-US" sz="3999" spc="-39">
                <a:solidFill>
                  <a:srgbClr val="000000"/>
                </a:solidFill>
                <a:latin typeface="Muli Bold"/>
              </a:rPr>
              <a:t>I. Lý do chọn đề tài</a:t>
            </a:r>
          </a:p>
        </p:txBody>
      </p:sp>
      <p:grpSp>
        <p:nvGrpSpPr>
          <p:cNvPr id="6" name="Group 6"/>
          <p:cNvGrpSpPr/>
          <p:nvPr/>
        </p:nvGrpSpPr>
        <p:grpSpPr>
          <a:xfrm>
            <a:off x="16602691" y="9415331"/>
            <a:ext cx="2877901" cy="2492276"/>
            <a:chOff x="0" y="0"/>
            <a:chExt cx="3837201" cy="3323034"/>
          </a:xfrm>
        </p:grpSpPr>
        <p:grpSp>
          <p:nvGrpSpPr>
            <p:cNvPr id="7" name="Group 7"/>
            <p:cNvGrpSpPr/>
            <p:nvPr/>
          </p:nvGrpSpPr>
          <p:grpSpPr>
            <a:xfrm>
              <a:off x="0" y="0"/>
              <a:ext cx="3837201" cy="3323034"/>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9" name="TextBox 9"/>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7 / 35</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AutoShape 6"/>
          <p:cNvSpPr/>
          <p:nvPr/>
        </p:nvSpPr>
        <p:spPr>
          <a:xfrm>
            <a:off x="1028700" y="1221376"/>
            <a:ext cx="8218233" cy="0"/>
          </a:xfrm>
          <a:prstGeom prst="line">
            <a:avLst/>
          </a:prstGeom>
          <a:ln w="9525" cap="flat">
            <a:solidFill>
              <a:srgbClr val="000000"/>
            </a:solidFill>
            <a:prstDash val="solid"/>
            <a:headEnd type="none" w="sm" len="sm"/>
            <a:tailEnd type="none" w="sm" len="sm"/>
          </a:ln>
        </p:spPr>
      </p:sp>
      <p:sp>
        <p:nvSpPr>
          <p:cNvPr id="7" name="TextBox 7"/>
          <p:cNvSpPr txBox="1"/>
          <p:nvPr/>
        </p:nvSpPr>
        <p:spPr>
          <a:xfrm>
            <a:off x="1028700" y="1837644"/>
            <a:ext cx="8445937" cy="514350"/>
          </a:xfrm>
          <a:prstGeom prst="rect">
            <a:avLst/>
          </a:prstGeom>
        </p:spPr>
        <p:txBody>
          <a:bodyPr lIns="0" tIns="0" rIns="0" bIns="0" rtlCol="0" anchor="t">
            <a:spAutoFit/>
          </a:bodyPr>
          <a:lstStyle/>
          <a:p>
            <a:pPr algn="l">
              <a:lnSpc>
                <a:spcPts val="4200"/>
              </a:lnSpc>
            </a:pPr>
            <a:r>
              <a:rPr lang="en-US" sz="3000">
                <a:solidFill>
                  <a:srgbClr val="000000"/>
                </a:solidFill>
                <a:latin typeface="Muli Bold"/>
              </a:rPr>
              <a:t>Distributed tracing (Truy vết phân tán):</a:t>
            </a:r>
          </a:p>
        </p:txBody>
      </p:sp>
      <p:sp>
        <p:nvSpPr>
          <p:cNvPr id="8" name="TextBox 8"/>
          <p:cNvSpPr txBox="1"/>
          <p:nvPr/>
        </p:nvSpPr>
        <p:spPr>
          <a:xfrm>
            <a:off x="1028700" y="2390094"/>
            <a:ext cx="12631390" cy="895985"/>
          </a:xfrm>
          <a:prstGeom prst="rect">
            <a:avLst/>
          </a:prstGeom>
        </p:spPr>
        <p:txBody>
          <a:bodyPr lIns="0" tIns="0" rIns="0" bIns="0" rtlCol="0" anchor="t">
            <a:spAutoFit/>
          </a:bodyPr>
          <a:lstStyle/>
          <a:p>
            <a:pPr marL="561341" lvl="1" indent="-280670">
              <a:lnSpc>
                <a:spcPts val="3640"/>
              </a:lnSpc>
              <a:buFont typeface="Arial"/>
              <a:buChar char="•"/>
            </a:pPr>
            <a:r>
              <a:rPr lang="en-US" sz="2600">
                <a:solidFill>
                  <a:srgbClr val="000000"/>
                </a:solidFill>
                <a:latin typeface="Muli"/>
              </a:rPr>
              <a:t>Là một kỹ thuật để giám sát ứng dụng giúp xác định chính xác service nào khi nó xảy ra lỗi và điều gì đang gây ảnh hưởng tới performance của ứng dụng</a:t>
            </a:r>
          </a:p>
        </p:txBody>
      </p:sp>
      <p:sp>
        <p:nvSpPr>
          <p:cNvPr id="9" name="TextBox 9"/>
          <p:cNvSpPr txBox="1"/>
          <p:nvPr/>
        </p:nvSpPr>
        <p:spPr>
          <a:xfrm>
            <a:off x="1028700" y="568914"/>
            <a:ext cx="5274661" cy="571500"/>
          </a:xfrm>
          <a:prstGeom prst="rect">
            <a:avLst/>
          </a:prstGeom>
        </p:spPr>
        <p:txBody>
          <a:bodyPr lIns="0" tIns="0" rIns="0" bIns="0" rtlCol="0" anchor="t">
            <a:spAutoFit/>
          </a:bodyPr>
          <a:lstStyle/>
          <a:p>
            <a:pPr>
              <a:lnSpc>
                <a:spcPts val="4560"/>
              </a:lnSpc>
              <a:spcBef>
                <a:spcPct val="0"/>
              </a:spcBef>
            </a:pPr>
            <a:r>
              <a:rPr lang="en-US" sz="3800" spc="-38">
                <a:solidFill>
                  <a:srgbClr val="000000"/>
                </a:solidFill>
                <a:latin typeface="Muli Bold"/>
              </a:rPr>
              <a:t>II. Cơ sở lý thuyết</a:t>
            </a:r>
          </a:p>
        </p:txBody>
      </p:sp>
      <p:sp>
        <p:nvSpPr>
          <p:cNvPr id="10" name="TextBox 10"/>
          <p:cNvSpPr txBox="1"/>
          <p:nvPr/>
        </p:nvSpPr>
        <p:spPr>
          <a:xfrm>
            <a:off x="952735" y="1254714"/>
            <a:ext cx="2455515" cy="554355"/>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Muli Bold"/>
              </a:rPr>
              <a:t>1. Khái niệm</a:t>
            </a:r>
          </a:p>
        </p:txBody>
      </p:sp>
      <p:sp>
        <p:nvSpPr>
          <p:cNvPr id="11" name="TextBox 11"/>
          <p:cNvSpPr txBox="1"/>
          <p:nvPr/>
        </p:nvSpPr>
        <p:spPr>
          <a:xfrm>
            <a:off x="1142552" y="3990929"/>
            <a:ext cx="4109116" cy="471805"/>
          </a:xfrm>
          <a:prstGeom prst="rect">
            <a:avLst/>
          </a:prstGeom>
        </p:spPr>
        <p:txBody>
          <a:bodyPr lIns="0" tIns="0" rIns="0" bIns="0" rtlCol="0" anchor="t">
            <a:spAutoFit/>
          </a:bodyPr>
          <a:lstStyle/>
          <a:p>
            <a:pPr>
              <a:lnSpc>
                <a:spcPts val="3920"/>
              </a:lnSpc>
            </a:pPr>
            <a:r>
              <a:rPr lang="en-US" sz="2800">
                <a:solidFill>
                  <a:srgbClr val="000000"/>
                </a:solidFill>
                <a:latin typeface="Muli Bold"/>
              </a:rPr>
              <a:t>Trace </a:t>
            </a:r>
            <a:r>
              <a:rPr lang="en-US" sz="2800">
                <a:solidFill>
                  <a:srgbClr val="000000"/>
                </a:solidFill>
                <a:latin typeface="Muli"/>
              </a:rPr>
              <a:t>và </a:t>
            </a:r>
            <a:r>
              <a:rPr lang="en-US" sz="2800">
                <a:solidFill>
                  <a:srgbClr val="000000"/>
                </a:solidFill>
                <a:latin typeface="Muli Bold"/>
              </a:rPr>
              <a:t>Span</a:t>
            </a:r>
          </a:p>
        </p:txBody>
      </p:sp>
      <p:sp>
        <p:nvSpPr>
          <p:cNvPr id="12" name="TextBox 12"/>
          <p:cNvSpPr txBox="1"/>
          <p:nvPr/>
        </p:nvSpPr>
        <p:spPr>
          <a:xfrm>
            <a:off x="851609" y="4586558"/>
            <a:ext cx="5196448" cy="3181985"/>
          </a:xfrm>
          <a:prstGeom prst="rect">
            <a:avLst/>
          </a:prstGeom>
        </p:spPr>
        <p:txBody>
          <a:bodyPr lIns="0" tIns="0" rIns="0" bIns="0" rtlCol="0" anchor="t">
            <a:spAutoFit/>
          </a:bodyPr>
          <a:lstStyle/>
          <a:p>
            <a:pPr marL="561339" lvl="1" indent="-280669" algn="just">
              <a:lnSpc>
                <a:spcPts val="3639"/>
              </a:lnSpc>
              <a:buFont typeface="Arial"/>
              <a:buChar char="•"/>
            </a:pPr>
            <a:r>
              <a:rPr lang="en-US" sz="2599">
                <a:solidFill>
                  <a:srgbClr val="000000"/>
                </a:solidFill>
                <a:latin typeface="Muli Bold"/>
              </a:rPr>
              <a:t>Trace</a:t>
            </a:r>
            <a:r>
              <a:rPr lang="en-US" sz="2599">
                <a:solidFill>
                  <a:srgbClr val="000000"/>
                </a:solidFill>
                <a:latin typeface="Muli Semi-Bold"/>
              </a:rPr>
              <a:t>: Đại diện cho luồng của các request trong hệ thống. Mỗi trace có một mã định danh traceId riêng và duy nhất để phân biệt với các trace khác trong hệ thống theo dõi. </a:t>
            </a:r>
          </a:p>
        </p:txBody>
      </p:sp>
      <p:sp>
        <p:nvSpPr>
          <p:cNvPr id="13" name="Freeform 13"/>
          <p:cNvSpPr/>
          <p:nvPr/>
        </p:nvSpPr>
        <p:spPr>
          <a:xfrm>
            <a:off x="6449641" y="4250644"/>
            <a:ext cx="11606264" cy="5074331"/>
          </a:xfrm>
          <a:custGeom>
            <a:avLst/>
            <a:gdLst/>
            <a:ahLst/>
            <a:cxnLst/>
            <a:rect l="l" t="t" r="r" b="b"/>
            <a:pathLst>
              <a:path w="11606264" h="5074331">
                <a:moveTo>
                  <a:pt x="0" y="0"/>
                </a:moveTo>
                <a:lnTo>
                  <a:pt x="11606264" y="0"/>
                </a:lnTo>
                <a:lnTo>
                  <a:pt x="11606264" y="5074331"/>
                </a:lnTo>
                <a:lnTo>
                  <a:pt x="0" y="5074331"/>
                </a:lnTo>
                <a:lnTo>
                  <a:pt x="0" y="0"/>
                </a:lnTo>
                <a:close/>
              </a:path>
            </a:pathLst>
          </a:custGeom>
          <a:blipFill>
            <a:blip r:embed="rId2"/>
            <a:stretch>
              <a:fillRect l="-1076" r="-680"/>
            </a:stretch>
          </a:blipFill>
        </p:spPr>
      </p:sp>
      <p:sp>
        <p:nvSpPr>
          <p:cNvPr id="14" name="TextBox 14"/>
          <p:cNvSpPr txBox="1"/>
          <p:nvPr/>
        </p:nvSpPr>
        <p:spPr>
          <a:xfrm>
            <a:off x="851609" y="7971790"/>
            <a:ext cx="5196448" cy="1353185"/>
          </a:xfrm>
          <a:prstGeom prst="rect">
            <a:avLst/>
          </a:prstGeom>
        </p:spPr>
        <p:txBody>
          <a:bodyPr lIns="0" tIns="0" rIns="0" bIns="0" rtlCol="0" anchor="t">
            <a:spAutoFit/>
          </a:bodyPr>
          <a:lstStyle/>
          <a:p>
            <a:pPr marL="561339" lvl="1" indent="-280669" algn="just">
              <a:lnSpc>
                <a:spcPts val="3639"/>
              </a:lnSpc>
              <a:spcBef>
                <a:spcPct val="0"/>
              </a:spcBef>
              <a:buFont typeface="Arial"/>
              <a:buChar char="•"/>
            </a:pPr>
            <a:r>
              <a:rPr lang="en-US" sz="2599" u="none" strike="noStrike">
                <a:solidFill>
                  <a:srgbClr val="000000"/>
                </a:solidFill>
                <a:latin typeface="Muli Bold"/>
              </a:rPr>
              <a:t>Span</a:t>
            </a:r>
            <a:r>
              <a:rPr lang="en-US" sz="2599" u="none" strike="noStrike">
                <a:solidFill>
                  <a:srgbClr val="000000"/>
                </a:solidFill>
                <a:latin typeface="Muli Semi-Bold"/>
              </a:rPr>
              <a:t>: Đơn vị cơ bản nhất để tracing, tương ứng với một thao tác trong hệ thống</a:t>
            </a:r>
          </a:p>
        </p:txBody>
      </p:sp>
      <p:grpSp>
        <p:nvGrpSpPr>
          <p:cNvPr id="15" name="Group 15"/>
          <p:cNvGrpSpPr/>
          <p:nvPr/>
        </p:nvGrpSpPr>
        <p:grpSpPr>
          <a:xfrm>
            <a:off x="16602691" y="9415331"/>
            <a:ext cx="2877901" cy="2492276"/>
            <a:chOff x="0" y="0"/>
            <a:chExt cx="3837201" cy="3323034"/>
          </a:xfrm>
        </p:grpSpPr>
        <p:grpSp>
          <p:nvGrpSpPr>
            <p:cNvPr id="16" name="Group 16"/>
            <p:cNvGrpSpPr/>
            <p:nvPr/>
          </p:nvGrpSpPr>
          <p:grpSpPr>
            <a:xfrm>
              <a:off x="0" y="0"/>
              <a:ext cx="3837201" cy="3323034"/>
              <a:chOff x="0" y="0"/>
              <a:chExt cx="3619627" cy="3134614"/>
            </a:xfrm>
          </p:grpSpPr>
          <p:sp>
            <p:nvSpPr>
              <p:cNvPr id="17" name="Freeform 1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8" name="TextBox 18"/>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8 / 35</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AutoShape 6"/>
          <p:cNvSpPr/>
          <p:nvPr/>
        </p:nvSpPr>
        <p:spPr>
          <a:xfrm>
            <a:off x="1028700" y="1221376"/>
            <a:ext cx="8218233" cy="0"/>
          </a:xfrm>
          <a:prstGeom prst="line">
            <a:avLst/>
          </a:prstGeom>
          <a:ln w="9525" cap="flat">
            <a:solidFill>
              <a:srgbClr val="000000"/>
            </a:solidFill>
            <a:prstDash val="solid"/>
            <a:headEnd type="none" w="sm" len="sm"/>
            <a:tailEnd type="none" w="sm" len="sm"/>
          </a:ln>
        </p:spPr>
      </p:sp>
      <p:sp>
        <p:nvSpPr>
          <p:cNvPr id="7" name="TextBox 7"/>
          <p:cNvSpPr txBox="1"/>
          <p:nvPr/>
        </p:nvSpPr>
        <p:spPr>
          <a:xfrm>
            <a:off x="1028700" y="568914"/>
            <a:ext cx="5274661" cy="571500"/>
          </a:xfrm>
          <a:prstGeom prst="rect">
            <a:avLst/>
          </a:prstGeom>
        </p:spPr>
        <p:txBody>
          <a:bodyPr lIns="0" tIns="0" rIns="0" bIns="0" rtlCol="0" anchor="t">
            <a:spAutoFit/>
          </a:bodyPr>
          <a:lstStyle/>
          <a:p>
            <a:pPr>
              <a:lnSpc>
                <a:spcPts val="4560"/>
              </a:lnSpc>
              <a:spcBef>
                <a:spcPct val="0"/>
              </a:spcBef>
            </a:pPr>
            <a:r>
              <a:rPr lang="en-US" sz="3800" spc="-38">
                <a:solidFill>
                  <a:srgbClr val="000000"/>
                </a:solidFill>
                <a:latin typeface="Muli Bold"/>
              </a:rPr>
              <a:t>II. Cơ sở lý thuyết</a:t>
            </a:r>
          </a:p>
        </p:txBody>
      </p:sp>
      <p:sp>
        <p:nvSpPr>
          <p:cNvPr id="8" name="TextBox 8"/>
          <p:cNvSpPr txBox="1"/>
          <p:nvPr/>
        </p:nvSpPr>
        <p:spPr>
          <a:xfrm>
            <a:off x="952735" y="1254714"/>
            <a:ext cx="2455515" cy="554355"/>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Muli Bold"/>
              </a:rPr>
              <a:t>1. Khái niệm</a:t>
            </a:r>
          </a:p>
        </p:txBody>
      </p:sp>
      <p:sp>
        <p:nvSpPr>
          <p:cNvPr id="9" name="TextBox 9"/>
          <p:cNvSpPr txBox="1"/>
          <p:nvPr/>
        </p:nvSpPr>
        <p:spPr>
          <a:xfrm>
            <a:off x="952735" y="2444413"/>
            <a:ext cx="9910287" cy="409575"/>
          </a:xfrm>
          <a:prstGeom prst="rect">
            <a:avLst/>
          </a:prstGeom>
        </p:spPr>
        <p:txBody>
          <a:bodyPr lIns="0" tIns="0" rIns="0" bIns="0" rtlCol="0" anchor="t">
            <a:spAutoFit/>
          </a:bodyPr>
          <a:lstStyle/>
          <a:p>
            <a:pPr>
              <a:lnSpc>
                <a:spcPts val="3240"/>
              </a:lnSpc>
              <a:spcBef>
                <a:spcPct val="0"/>
              </a:spcBef>
            </a:pPr>
            <a:r>
              <a:rPr lang="en-US" sz="2700" spc="-27">
                <a:solidFill>
                  <a:srgbClr val="000000"/>
                </a:solidFill>
                <a:latin typeface="Muli Bold"/>
              </a:rPr>
              <a:t>Context Propagation </a:t>
            </a:r>
            <a:r>
              <a:rPr lang="en-US" sz="2700" spc="-27">
                <a:solidFill>
                  <a:srgbClr val="000000"/>
                </a:solidFill>
                <a:latin typeface="Muli"/>
              </a:rPr>
              <a:t>- Khái niệm cốt lõi của Distributed tracing </a:t>
            </a:r>
          </a:p>
        </p:txBody>
      </p:sp>
      <p:sp>
        <p:nvSpPr>
          <p:cNvPr id="10" name="TextBox 10"/>
          <p:cNvSpPr txBox="1"/>
          <p:nvPr/>
        </p:nvSpPr>
        <p:spPr>
          <a:xfrm>
            <a:off x="952735" y="1837644"/>
            <a:ext cx="8445937" cy="514350"/>
          </a:xfrm>
          <a:prstGeom prst="rect">
            <a:avLst/>
          </a:prstGeom>
        </p:spPr>
        <p:txBody>
          <a:bodyPr lIns="0" tIns="0" rIns="0" bIns="0" rtlCol="0" anchor="t">
            <a:spAutoFit/>
          </a:bodyPr>
          <a:lstStyle/>
          <a:p>
            <a:pPr algn="l">
              <a:lnSpc>
                <a:spcPts val="4200"/>
              </a:lnSpc>
            </a:pPr>
            <a:r>
              <a:rPr lang="en-US" sz="3000">
                <a:solidFill>
                  <a:srgbClr val="000000"/>
                </a:solidFill>
                <a:latin typeface="Muli Bold"/>
              </a:rPr>
              <a:t>Distributed tracing (Truy vết phân tán):</a:t>
            </a:r>
          </a:p>
        </p:txBody>
      </p:sp>
      <p:sp>
        <p:nvSpPr>
          <p:cNvPr id="11" name="TextBox 11"/>
          <p:cNvSpPr txBox="1"/>
          <p:nvPr/>
        </p:nvSpPr>
        <p:spPr>
          <a:xfrm>
            <a:off x="1028700" y="3198449"/>
            <a:ext cx="9842771" cy="1257300"/>
          </a:xfrm>
          <a:prstGeom prst="rect">
            <a:avLst/>
          </a:prstGeom>
        </p:spPr>
        <p:txBody>
          <a:bodyPr lIns="0" tIns="0" rIns="0" bIns="0" rtlCol="0" anchor="t">
            <a:spAutoFit/>
          </a:bodyPr>
          <a:lstStyle/>
          <a:p>
            <a:pPr algn="just">
              <a:lnSpc>
                <a:spcPts val="3359"/>
              </a:lnSpc>
              <a:spcBef>
                <a:spcPct val="0"/>
              </a:spcBef>
            </a:pPr>
            <a:r>
              <a:rPr lang="en-US" sz="2799" spc="-27">
                <a:solidFill>
                  <a:srgbClr val="000000"/>
                </a:solidFill>
                <a:latin typeface="Muli Bold"/>
              </a:rPr>
              <a:t>Context</a:t>
            </a:r>
            <a:r>
              <a:rPr lang="en-US" sz="2799" spc="-27">
                <a:solidFill>
                  <a:srgbClr val="000000"/>
                </a:solidFill>
                <a:latin typeface="Muli"/>
              </a:rPr>
              <a:t>: Là đối tượng chứa thông tin để các dịch vụ giữa bên nhận và bên gửi liên kết thành một Span. Đối tượng được lưu dạng key-value, một số key:</a:t>
            </a:r>
          </a:p>
        </p:txBody>
      </p:sp>
      <p:sp>
        <p:nvSpPr>
          <p:cNvPr id="12" name="TextBox 12"/>
          <p:cNvSpPr txBox="1"/>
          <p:nvPr/>
        </p:nvSpPr>
        <p:spPr>
          <a:xfrm>
            <a:off x="1028700" y="6326135"/>
            <a:ext cx="7617488" cy="1257300"/>
          </a:xfrm>
          <a:prstGeom prst="rect">
            <a:avLst/>
          </a:prstGeom>
        </p:spPr>
        <p:txBody>
          <a:bodyPr lIns="0" tIns="0" rIns="0" bIns="0" rtlCol="0" anchor="t">
            <a:spAutoFit/>
          </a:bodyPr>
          <a:lstStyle/>
          <a:p>
            <a:pPr>
              <a:lnSpc>
                <a:spcPts val="3359"/>
              </a:lnSpc>
              <a:spcBef>
                <a:spcPct val="0"/>
              </a:spcBef>
            </a:pPr>
            <a:r>
              <a:rPr lang="en-US" sz="2799" spc="-27">
                <a:solidFill>
                  <a:srgbClr val="000000"/>
                </a:solidFill>
                <a:latin typeface="Muli Bold"/>
              </a:rPr>
              <a:t>Propagation</a:t>
            </a:r>
            <a:r>
              <a:rPr lang="en-US" sz="2799" spc="-27">
                <a:solidFill>
                  <a:srgbClr val="000000"/>
                </a:solidFill>
                <a:latin typeface="Muli"/>
              </a:rPr>
              <a:t>: Cơ chế inject thông tin Context giữa các dịch vụ, thường được truyền bá qua </a:t>
            </a:r>
            <a:r>
              <a:rPr lang="en-US" sz="2799" spc="-27">
                <a:solidFill>
                  <a:srgbClr val="000000"/>
                </a:solidFill>
                <a:latin typeface="Muli Bold"/>
              </a:rPr>
              <a:t>HTTP header</a:t>
            </a:r>
          </a:p>
        </p:txBody>
      </p:sp>
      <p:sp>
        <p:nvSpPr>
          <p:cNvPr id="13" name="TextBox 13"/>
          <p:cNvSpPr txBox="1"/>
          <p:nvPr/>
        </p:nvSpPr>
        <p:spPr>
          <a:xfrm>
            <a:off x="1028700" y="4570049"/>
            <a:ext cx="8115300" cy="1228725"/>
          </a:xfrm>
          <a:prstGeom prst="rect">
            <a:avLst/>
          </a:prstGeom>
        </p:spPr>
        <p:txBody>
          <a:bodyPr lIns="0" tIns="0" rIns="0" bIns="0" rtlCol="0" anchor="t">
            <a:spAutoFit/>
          </a:bodyPr>
          <a:lstStyle/>
          <a:p>
            <a:pPr marL="584086" lvl="1" indent="-292043">
              <a:lnSpc>
                <a:spcPts val="3246"/>
              </a:lnSpc>
              <a:spcBef>
                <a:spcPct val="0"/>
              </a:spcBef>
              <a:buFont typeface="Arial"/>
              <a:buChar char="•"/>
            </a:pPr>
            <a:r>
              <a:rPr lang="en-US" sz="2705" u="none" strike="noStrike" spc="-27">
                <a:solidFill>
                  <a:srgbClr val="000000"/>
                </a:solidFill>
                <a:latin typeface="Muli"/>
              </a:rPr>
              <a:t>Span context: Thông tin để theo dõi phân tán</a:t>
            </a:r>
          </a:p>
          <a:p>
            <a:pPr marL="584086" lvl="1" indent="-292043">
              <a:lnSpc>
                <a:spcPts val="3246"/>
              </a:lnSpc>
              <a:spcBef>
                <a:spcPct val="0"/>
              </a:spcBef>
              <a:buFont typeface="Arial"/>
              <a:buChar char="•"/>
            </a:pPr>
            <a:r>
              <a:rPr lang="en-US" sz="2705" u="none" strike="noStrike" spc="-27">
                <a:solidFill>
                  <a:srgbClr val="000000"/>
                </a:solidFill>
                <a:latin typeface="Muli"/>
              </a:rPr>
              <a:t>Trace ID: Mã định danh trace của Span context</a:t>
            </a:r>
          </a:p>
          <a:p>
            <a:pPr marL="584086" lvl="1" indent="-292043">
              <a:lnSpc>
                <a:spcPts val="3246"/>
              </a:lnSpc>
              <a:spcBef>
                <a:spcPct val="0"/>
              </a:spcBef>
              <a:buFont typeface="Arial"/>
              <a:buChar char="•"/>
            </a:pPr>
            <a:r>
              <a:rPr lang="en-US" sz="2705" u="none" strike="noStrike" spc="-27">
                <a:solidFill>
                  <a:srgbClr val="000000"/>
                </a:solidFill>
                <a:latin typeface="Muli"/>
              </a:rPr>
              <a:t>Span ID: Mã định danh span của Span context</a:t>
            </a:r>
          </a:p>
        </p:txBody>
      </p:sp>
      <p:grpSp>
        <p:nvGrpSpPr>
          <p:cNvPr id="14" name="Group 14"/>
          <p:cNvGrpSpPr/>
          <p:nvPr/>
        </p:nvGrpSpPr>
        <p:grpSpPr>
          <a:xfrm>
            <a:off x="9144000" y="4369634"/>
            <a:ext cx="8717604" cy="4998072"/>
            <a:chOff x="0" y="0"/>
            <a:chExt cx="11623473" cy="6664096"/>
          </a:xfrm>
        </p:grpSpPr>
        <p:sp>
          <p:nvSpPr>
            <p:cNvPr id="15" name="Freeform 15"/>
            <p:cNvSpPr/>
            <p:nvPr/>
          </p:nvSpPr>
          <p:spPr>
            <a:xfrm>
              <a:off x="0" y="0"/>
              <a:ext cx="11623473" cy="6664096"/>
            </a:xfrm>
            <a:custGeom>
              <a:avLst/>
              <a:gdLst/>
              <a:ahLst/>
              <a:cxnLst/>
              <a:rect l="l" t="t" r="r" b="b"/>
              <a:pathLst>
                <a:path w="11623473" h="6664096">
                  <a:moveTo>
                    <a:pt x="0" y="0"/>
                  </a:moveTo>
                  <a:lnTo>
                    <a:pt x="11623473" y="0"/>
                  </a:lnTo>
                  <a:lnTo>
                    <a:pt x="11623473" y="6664096"/>
                  </a:lnTo>
                  <a:lnTo>
                    <a:pt x="0" y="6664096"/>
                  </a:lnTo>
                  <a:lnTo>
                    <a:pt x="0" y="0"/>
                  </a:lnTo>
                  <a:close/>
                </a:path>
              </a:pathLst>
            </a:custGeom>
            <a:blipFill>
              <a:blip r:embed="rId3"/>
              <a:stretch>
                <a:fillRect l="-17607" t="-12730" r="-9246" b="-11543"/>
              </a:stretch>
            </a:blipFill>
          </p:spPr>
        </p:sp>
        <p:sp>
          <p:nvSpPr>
            <p:cNvPr id="16" name="Freeform 16"/>
            <p:cNvSpPr/>
            <p:nvPr/>
          </p:nvSpPr>
          <p:spPr>
            <a:xfrm rot="-10248911">
              <a:off x="5701274" y="1143723"/>
              <a:ext cx="530890" cy="1411051"/>
            </a:xfrm>
            <a:custGeom>
              <a:avLst/>
              <a:gdLst/>
              <a:ahLst/>
              <a:cxnLst/>
              <a:rect l="l" t="t" r="r" b="b"/>
              <a:pathLst>
                <a:path w="530890" h="1411051">
                  <a:moveTo>
                    <a:pt x="0" y="0"/>
                  </a:moveTo>
                  <a:lnTo>
                    <a:pt x="530890" y="0"/>
                  </a:lnTo>
                  <a:lnTo>
                    <a:pt x="530890" y="1411050"/>
                  </a:lnTo>
                  <a:lnTo>
                    <a:pt x="0" y="1411050"/>
                  </a:lnTo>
                  <a:lnTo>
                    <a:pt x="0" y="0"/>
                  </a:lnTo>
                  <a:close/>
                </a:path>
              </a:pathLst>
            </a:custGeom>
            <a:blipFill>
              <a:blip r:embed="rId4"/>
              <a:stretch>
                <a:fillRect/>
              </a:stretch>
            </a:blipFill>
          </p:spPr>
        </p:sp>
        <p:sp>
          <p:nvSpPr>
            <p:cNvPr id="17" name="TextBox 17"/>
            <p:cNvSpPr txBox="1"/>
            <p:nvPr/>
          </p:nvSpPr>
          <p:spPr>
            <a:xfrm>
              <a:off x="4862093" y="74550"/>
              <a:ext cx="3619889" cy="896942"/>
            </a:xfrm>
            <a:prstGeom prst="rect">
              <a:avLst/>
            </a:prstGeom>
          </p:spPr>
          <p:txBody>
            <a:bodyPr lIns="0" tIns="0" rIns="0" bIns="0" rtlCol="0" anchor="t">
              <a:spAutoFit/>
            </a:bodyPr>
            <a:lstStyle/>
            <a:p>
              <a:pPr marL="0" lvl="0" indent="0" algn="l">
                <a:lnSpc>
                  <a:spcPts val="5692"/>
                </a:lnSpc>
                <a:spcBef>
                  <a:spcPct val="0"/>
                </a:spcBef>
              </a:pPr>
              <a:r>
                <a:rPr lang="en-US" sz="4066" u="none" strike="noStrike" spc="-341">
                  <a:solidFill>
                    <a:srgbClr val="D13D32"/>
                  </a:solidFill>
                  <a:latin typeface="Pompiere"/>
                </a:rPr>
                <a:t>serialize / deserialize</a:t>
              </a:r>
            </a:p>
          </p:txBody>
        </p:sp>
        <p:grpSp>
          <p:nvGrpSpPr>
            <p:cNvPr id="18" name="Group 18"/>
            <p:cNvGrpSpPr/>
            <p:nvPr/>
          </p:nvGrpSpPr>
          <p:grpSpPr>
            <a:xfrm>
              <a:off x="3359094" y="1452041"/>
              <a:ext cx="1014021" cy="848721"/>
              <a:chOff x="0" y="0"/>
              <a:chExt cx="927100" cy="775970"/>
            </a:xfrm>
          </p:grpSpPr>
          <p:sp>
            <p:nvSpPr>
              <p:cNvPr id="19" name="Freeform 19"/>
              <p:cNvSpPr/>
              <p:nvPr/>
            </p:nvSpPr>
            <p:spPr>
              <a:xfrm>
                <a:off x="46990" y="36830"/>
                <a:ext cx="835660" cy="697230"/>
              </a:xfrm>
              <a:custGeom>
                <a:avLst/>
                <a:gdLst/>
                <a:ahLst/>
                <a:cxnLst/>
                <a:rect l="l" t="t" r="r" b="b"/>
                <a:pathLst>
                  <a:path w="835660" h="697230">
                    <a:moveTo>
                      <a:pt x="387350" y="389890"/>
                    </a:moveTo>
                    <a:cubicBezTo>
                      <a:pt x="195580" y="466090"/>
                      <a:pt x="121920" y="546100"/>
                      <a:pt x="81280" y="553720"/>
                    </a:cubicBezTo>
                    <a:cubicBezTo>
                      <a:pt x="60960" y="557530"/>
                      <a:pt x="45720" y="549910"/>
                      <a:pt x="33020" y="542290"/>
                    </a:cubicBezTo>
                    <a:cubicBezTo>
                      <a:pt x="22860" y="535940"/>
                      <a:pt x="15240" y="529590"/>
                      <a:pt x="10160" y="518160"/>
                    </a:cubicBezTo>
                    <a:cubicBezTo>
                      <a:pt x="3810" y="502920"/>
                      <a:pt x="3810" y="469900"/>
                      <a:pt x="8890" y="453390"/>
                    </a:cubicBezTo>
                    <a:cubicBezTo>
                      <a:pt x="12700" y="441960"/>
                      <a:pt x="16510" y="436880"/>
                      <a:pt x="30480" y="427990"/>
                    </a:cubicBezTo>
                    <a:cubicBezTo>
                      <a:pt x="86360" y="392430"/>
                      <a:pt x="453390" y="289560"/>
                      <a:pt x="529590" y="294640"/>
                    </a:cubicBezTo>
                    <a:cubicBezTo>
                      <a:pt x="552450" y="295910"/>
                      <a:pt x="563880" y="303530"/>
                      <a:pt x="574040" y="312420"/>
                    </a:cubicBezTo>
                    <a:cubicBezTo>
                      <a:pt x="582930" y="320040"/>
                      <a:pt x="589280" y="328930"/>
                      <a:pt x="591820" y="339090"/>
                    </a:cubicBezTo>
                    <a:cubicBezTo>
                      <a:pt x="595630" y="351790"/>
                      <a:pt x="594360" y="374650"/>
                      <a:pt x="590550" y="387350"/>
                    </a:cubicBezTo>
                    <a:cubicBezTo>
                      <a:pt x="586740" y="398780"/>
                      <a:pt x="582930" y="402590"/>
                      <a:pt x="571500" y="414020"/>
                    </a:cubicBezTo>
                    <a:cubicBezTo>
                      <a:pt x="543560" y="441960"/>
                      <a:pt x="461010" y="499110"/>
                      <a:pt x="396240" y="541020"/>
                    </a:cubicBezTo>
                    <a:cubicBezTo>
                      <a:pt x="322580" y="589280"/>
                      <a:pt x="208280" y="668020"/>
                      <a:pt x="152400" y="684530"/>
                    </a:cubicBezTo>
                    <a:cubicBezTo>
                      <a:pt x="125730" y="692150"/>
                      <a:pt x="106680" y="695960"/>
                      <a:pt x="90170" y="688340"/>
                    </a:cubicBezTo>
                    <a:cubicBezTo>
                      <a:pt x="73660" y="680720"/>
                      <a:pt x="57150" y="655320"/>
                      <a:pt x="52070" y="640080"/>
                    </a:cubicBezTo>
                    <a:cubicBezTo>
                      <a:pt x="48260" y="628650"/>
                      <a:pt x="49530" y="621030"/>
                      <a:pt x="53340" y="607060"/>
                    </a:cubicBezTo>
                    <a:cubicBezTo>
                      <a:pt x="62230" y="575310"/>
                      <a:pt x="102870" y="514350"/>
                      <a:pt x="134620" y="466090"/>
                    </a:cubicBezTo>
                    <a:cubicBezTo>
                      <a:pt x="171450" y="410210"/>
                      <a:pt x="227330" y="353060"/>
                      <a:pt x="262890" y="290830"/>
                    </a:cubicBezTo>
                    <a:cubicBezTo>
                      <a:pt x="297180" y="231140"/>
                      <a:pt x="302260" y="148590"/>
                      <a:pt x="345440" y="101600"/>
                    </a:cubicBezTo>
                    <a:cubicBezTo>
                      <a:pt x="386080" y="57150"/>
                      <a:pt x="472440" y="0"/>
                      <a:pt x="508000" y="13970"/>
                    </a:cubicBezTo>
                    <a:cubicBezTo>
                      <a:pt x="541020" y="27940"/>
                      <a:pt x="547370" y="118110"/>
                      <a:pt x="556260" y="176530"/>
                    </a:cubicBezTo>
                    <a:cubicBezTo>
                      <a:pt x="566420" y="241300"/>
                      <a:pt x="581660" y="344170"/>
                      <a:pt x="557530" y="383540"/>
                    </a:cubicBezTo>
                    <a:cubicBezTo>
                      <a:pt x="541020" y="408940"/>
                      <a:pt x="482600" y="429260"/>
                      <a:pt x="476250" y="422910"/>
                    </a:cubicBezTo>
                    <a:cubicBezTo>
                      <a:pt x="468630" y="415290"/>
                      <a:pt x="510540" y="367030"/>
                      <a:pt x="519430" y="337820"/>
                    </a:cubicBezTo>
                    <a:cubicBezTo>
                      <a:pt x="528320" y="309880"/>
                      <a:pt x="518160" y="259080"/>
                      <a:pt x="530860" y="254000"/>
                    </a:cubicBezTo>
                    <a:cubicBezTo>
                      <a:pt x="544830" y="248920"/>
                      <a:pt x="585470" y="288290"/>
                      <a:pt x="601980" y="313690"/>
                    </a:cubicBezTo>
                    <a:cubicBezTo>
                      <a:pt x="618490" y="340360"/>
                      <a:pt x="612140" y="405130"/>
                      <a:pt x="627380" y="408940"/>
                    </a:cubicBezTo>
                    <a:cubicBezTo>
                      <a:pt x="641350" y="412750"/>
                      <a:pt x="666750" y="347980"/>
                      <a:pt x="689610" y="347980"/>
                    </a:cubicBezTo>
                    <a:cubicBezTo>
                      <a:pt x="717550" y="346710"/>
                      <a:pt x="760730" y="408940"/>
                      <a:pt x="786130" y="434340"/>
                    </a:cubicBezTo>
                    <a:cubicBezTo>
                      <a:pt x="803910" y="453390"/>
                      <a:pt x="822960" y="467360"/>
                      <a:pt x="829310" y="486410"/>
                    </a:cubicBezTo>
                    <a:cubicBezTo>
                      <a:pt x="835660" y="504190"/>
                      <a:pt x="835660" y="528320"/>
                      <a:pt x="826770" y="544830"/>
                    </a:cubicBezTo>
                    <a:cubicBezTo>
                      <a:pt x="816610" y="563880"/>
                      <a:pt x="788670" y="588010"/>
                      <a:pt x="767080" y="593090"/>
                    </a:cubicBezTo>
                    <a:cubicBezTo>
                      <a:pt x="748030" y="598170"/>
                      <a:pt x="727710" y="595630"/>
                      <a:pt x="708660" y="582930"/>
                    </a:cubicBezTo>
                    <a:cubicBezTo>
                      <a:pt x="675640" y="560070"/>
                      <a:pt x="627380" y="463550"/>
                      <a:pt x="614680" y="427990"/>
                    </a:cubicBezTo>
                    <a:cubicBezTo>
                      <a:pt x="608330" y="411480"/>
                      <a:pt x="607060" y="401320"/>
                      <a:pt x="608330" y="388620"/>
                    </a:cubicBezTo>
                    <a:cubicBezTo>
                      <a:pt x="609600" y="375920"/>
                      <a:pt x="614680" y="361950"/>
                      <a:pt x="621030" y="350520"/>
                    </a:cubicBezTo>
                    <a:cubicBezTo>
                      <a:pt x="627380" y="339090"/>
                      <a:pt x="636270" y="328930"/>
                      <a:pt x="648970" y="322580"/>
                    </a:cubicBezTo>
                    <a:cubicBezTo>
                      <a:pt x="664210" y="314960"/>
                      <a:pt x="690880" y="309880"/>
                      <a:pt x="707390" y="312420"/>
                    </a:cubicBezTo>
                    <a:cubicBezTo>
                      <a:pt x="721360" y="313690"/>
                      <a:pt x="734060" y="321310"/>
                      <a:pt x="744220" y="328930"/>
                    </a:cubicBezTo>
                    <a:cubicBezTo>
                      <a:pt x="754380" y="336550"/>
                      <a:pt x="763270" y="346710"/>
                      <a:pt x="768350" y="360680"/>
                    </a:cubicBezTo>
                    <a:cubicBezTo>
                      <a:pt x="775970" y="383540"/>
                      <a:pt x="777240" y="433070"/>
                      <a:pt x="772160" y="459740"/>
                    </a:cubicBezTo>
                    <a:cubicBezTo>
                      <a:pt x="768350" y="480060"/>
                      <a:pt x="763270" y="496570"/>
                      <a:pt x="751840" y="509270"/>
                    </a:cubicBezTo>
                    <a:cubicBezTo>
                      <a:pt x="740410" y="521970"/>
                      <a:pt x="722630" y="533400"/>
                      <a:pt x="706120" y="537210"/>
                    </a:cubicBezTo>
                    <a:cubicBezTo>
                      <a:pt x="689610" y="541020"/>
                      <a:pt x="669290" y="541020"/>
                      <a:pt x="654050" y="532130"/>
                    </a:cubicBezTo>
                    <a:cubicBezTo>
                      <a:pt x="635000" y="521970"/>
                      <a:pt x="609600" y="492760"/>
                      <a:pt x="605790" y="469900"/>
                    </a:cubicBezTo>
                    <a:cubicBezTo>
                      <a:pt x="601980" y="447040"/>
                      <a:pt x="618490" y="411480"/>
                      <a:pt x="629920" y="396240"/>
                    </a:cubicBezTo>
                    <a:cubicBezTo>
                      <a:pt x="636270" y="387350"/>
                      <a:pt x="642620" y="383540"/>
                      <a:pt x="652780" y="379730"/>
                    </a:cubicBezTo>
                    <a:cubicBezTo>
                      <a:pt x="666750" y="374650"/>
                      <a:pt x="688340" y="369570"/>
                      <a:pt x="706120" y="374650"/>
                    </a:cubicBezTo>
                    <a:cubicBezTo>
                      <a:pt x="726440" y="381000"/>
                      <a:pt x="756920" y="402590"/>
                      <a:pt x="765810" y="424180"/>
                    </a:cubicBezTo>
                    <a:cubicBezTo>
                      <a:pt x="774700" y="445770"/>
                      <a:pt x="768350" y="483870"/>
                      <a:pt x="758190" y="502920"/>
                    </a:cubicBezTo>
                    <a:cubicBezTo>
                      <a:pt x="749300" y="518160"/>
                      <a:pt x="731520" y="529590"/>
                      <a:pt x="715010" y="534670"/>
                    </a:cubicBezTo>
                    <a:cubicBezTo>
                      <a:pt x="698500" y="539750"/>
                      <a:pt x="678180" y="542290"/>
                      <a:pt x="661670" y="535940"/>
                    </a:cubicBezTo>
                    <a:cubicBezTo>
                      <a:pt x="641350" y="527050"/>
                      <a:pt x="617220" y="504190"/>
                      <a:pt x="608330" y="478790"/>
                    </a:cubicBezTo>
                    <a:cubicBezTo>
                      <a:pt x="596900" y="445770"/>
                      <a:pt x="605790" y="378460"/>
                      <a:pt x="621030" y="350520"/>
                    </a:cubicBezTo>
                    <a:cubicBezTo>
                      <a:pt x="631190" y="331470"/>
                      <a:pt x="650240" y="320040"/>
                      <a:pt x="668020" y="314960"/>
                    </a:cubicBezTo>
                    <a:cubicBezTo>
                      <a:pt x="685800" y="309880"/>
                      <a:pt x="709930" y="311150"/>
                      <a:pt x="726440" y="318770"/>
                    </a:cubicBezTo>
                    <a:cubicBezTo>
                      <a:pt x="742950" y="326390"/>
                      <a:pt x="754380" y="341630"/>
                      <a:pt x="768350" y="360680"/>
                    </a:cubicBezTo>
                    <a:cubicBezTo>
                      <a:pt x="789940" y="389890"/>
                      <a:pt x="821690" y="452120"/>
                      <a:pt x="829310" y="486410"/>
                    </a:cubicBezTo>
                    <a:cubicBezTo>
                      <a:pt x="834390" y="509270"/>
                      <a:pt x="833120" y="529590"/>
                      <a:pt x="826770" y="544830"/>
                    </a:cubicBezTo>
                    <a:cubicBezTo>
                      <a:pt x="821690" y="557530"/>
                      <a:pt x="812800" y="568960"/>
                      <a:pt x="802640" y="576580"/>
                    </a:cubicBezTo>
                    <a:cubicBezTo>
                      <a:pt x="792480" y="584200"/>
                      <a:pt x="781050" y="591820"/>
                      <a:pt x="767080" y="593090"/>
                    </a:cubicBezTo>
                    <a:cubicBezTo>
                      <a:pt x="750570" y="595630"/>
                      <a:pt x="723900" y="590550"/>
                      <a:pt x="708660" y="582930"/>
                    </a:cubicBezTo>
                    <a:cubicBezTo>
                      <a:pt x="695960" y="576580"/>
                      <a:pt x="683260" y="566420"/>
                      <a:pt x="680720" y="554990"/>
                    </a:cubicBezTo>
                    <a:cubicBezTo>
                      <a:pt x="676910" y="541020"/>
                      <a:pt x="703580" y="514350"/>
                      <a:pt x="695960" y="505460"/>
                    </a:cubicBezTo>
                    <a:cubicBezTo>
                      <a:pt x="683260" y="490220"/>
                      <a:pt x="589280" y="538480"/>
                      <a:pt x="551180" y="525780"/>
                    </a:cubicBezTo>
                    <a:cubicBezTo>
                      <a:pt x="518160" y="515620"/>
                      <a:pt x="488950" y="483870"/>
                      <a:pt x="472440" y="450850"/>
                    </a:cubicBezTo>
                    <a:cubicBezTo>
                      <a:pt x="452120" y="410210"/>
                      <a:pt x="447040" y="337820"/>
                      <a:pt x="453390" y="293370"/>
                    </a:cubicBezTo>
                    <a:cubicBezTo>
                      <a:pt x="457200" y="260350"/>
                      <a:pt x="466090" y="229870"/>
                      <a:pt x="487680" y="208280"/>
                    </a:cubicBezTo>
                    <a:cubicBezTo>
                      <a:pt x="511810" y="182880"/>
                      <a:pt x="566420" y="157480"/>
                      <a:pt x="599440" y="160020"/>
                    </a:cubicBezTo>
                    <a:cubicBezTo>
                      <a:pt x="626110" y="162560"/>
                      <a:pt x="656590" y="184150"/>
                      <a:pt x="670560" y="207010"/>
                    </a:cubicBezTo>
                    <a:cubicBezTo>
                      <a:pt x="685800" y="229870"/>
                      <a:pt x="685800" y="269240"/>
                      <a:pt x="684530" y="297180"/>
                    </a:cubicBezTo>
                    <a:cubicBezTo>
                      <a:pt x="683260" y="322580"/>
                      <a:pt x="678180" y="345440"/>
                      <a:pt x="668020" y="370840"/>
                    </a:cubicBezTo>
                    <a:cubicBezTo>
                      <a:pt x="654050" y="405130"/>
                      <a:pt x="624840" y="450850"/>
                      <a:pt x="600710" y="478790"/>
                    </a:cubicBezTo>
                    <a:cubicBezTo>
                      <a:pt x="581660" y="501650"/>
                      <a:pt x="562610" y="525780"/>
                      <a:pt x="538480" y="532130"/>
                    </a:cubicBezTo>
                    <a:cubicBezTo>
                      <a:pt x="511810" y="539750"/>
                      <a:pt x="466090" y="535940"/>
                      <a:pt x="444500" y="516890"/>
                    </a:cubicBezTo>
                    <a:cubicBezTo>
                      <a:pt x="419100" y="494030"/>
                      <a:pt x="417830" y="436880"/>
                      <a:pt x="412750" y="384810"/>
                    </a:cubicBezTo>
                    <a:cubicBezTo>
                      <a:pt x="405130" y="312420"/>
                      <a:pt x="392430" y="148590"/>
                      <a:pt x="424180" y="120650"/>
                    </a:cubicBezTo>
                    <a:cubicBezTo>
                      <a:pt x="441960" y="105410"/>
                      <a:pt x="495300" y="114300"/>
                      <a:pt x="502920" y="128270"/>
                    </a:cubicBezTo>
                    <a:cubicBezTo>
                      <a:pt x="513080" y="149860"/>
                      <a:pt x="435610" y="223520"/>
                      <a:pt x="414020" y="266700"/>
                    </a:cubicBezTo>
                    <a:cubicBezTo>
                      <a:pt x="396240" y="302260"/>
                      <a:pt x="398780" y="326390"/>
                      <a:pt x="377190" y="367030"/>
                    </a:cubicBezTo>
                    <a:cubicBezTo>
                      <a:pt x="336550" y="445770"/>
                      <a:pt x="210820" y="651510"/>
                      <a:pt x="152400" y="684530"/>
                    </a:cubicBezTo>
                    <a:cubicBezTo>
                      <a:pt x="129540" y="697230"/>
                      <a:pt x="105410" y="693420"/>
                      <a:pt x="90170" y="688340"/>
                    </a:cubicBezTo>
                    <a:cubicBezTo>
                      <a:pt x="78740" y="684530"/>
                      <a:pt x="71120" y="676910"/>
                      <a:pt x="64770" y="668020"/>
                    </a:cubicBezTo>
                    <a:cubicBezTo>
                      <a:pt x="57150" y="656590"/>
                      <a:pt x="49530" y="638810"/>
                      <a:pt x="50800" y="623570"/>
                    </a:cubicBezTo>
                    <a:cubicBezTo>
                      <a:pt x="53340" y="605790"/>
                      <a:pt x="63500" y="589280"/>
                      <a:pt x="82550" y="570230"/>
                    </a:cubicBezTo>
                    <a:cubicBezTo>
                      <a:pt x="123190" y="529590"/>
                      <a:pt x="247650" y="481330"/>
                      <a:pt x="321310" y="433070"/>
                    </a:cubicBezTo>
                    <a:cubicBezTo>
                      <a:pt x="389890" y="388620"/>
                      <a:pt x="464820" y="304800"/>
                      <a:pt x="513080" y="295910"/>
                    </a:cubicBezTo>
                    <a:cubicBezTo>
                      <a:pt x="537210" y="292100"/>
                      <a:pt x="560070" y="300990"/>
                      <a:pt x="574040" y="312420"/>
                    </a:cubicBezTo>
                    <a:cubicBezTo>
                      <a:pt x="586740" y="322580"/>
                      <a:pt x="594360" y="340360"/>
                      <a:pt x="595630" y="355600"/>
                    </a:cubicBezTo>
                    <a:cubicBezTo>
                      <a:pt x="596900" y="370840"/>
                      <a:pt x="590550" y="389890"/>
                      <a:pt x="582930" y="401320"/>
                    </a:cubicBezTo>
                    <a:cubicBezTo>
                      <a:pt x="576580" y="411480"/>
                      <a:pt x="572770" y="415290"/>
                      <a:pt x="557530" y="422910"/>
                    </a:cubicBezTo>
                    <a:cubicBezTo>
                      <a:pt x="499110" y="453390"/>
                      <a:pt x="157480" y="552450"/>
                      <a:pt x="81280" y="553720"/>
                    </a:cubicBezTo>
                    <a:cubicBezTo>
                      <a:pt x="57150" y="553720"/>
                      <a:pt x="45720" y="551180"/>
                      <a:pt x="33020" y="542290"/>
                    </a:cubicBezTo>
                    <a:cubicBezTo>
                      <a:pt x="20320" y="533400"/>
                      <a:pt x="7620" y="518160"/>
                      <a:pt x="3810" y="502920"/>
                    </a:cubicBezTo>
                    <a:cubicBezTo>
                      <a:pt x="0" y="487680"/>
                      <a:pt x="3810" y="467360"/>
                      <a:pt x="8890" y="453390"/>
                    </a:cubicBezTo>
                    <a:cubicBezTo>
                      <a:pt x="13970" y="441960"/>
                      <a:pt x="17780" y="435610"/>
                      <a:pt x="30480" y="424180"/>
                    </a:cubicBezTo>
                    <a:cubicBezTo>
                      <a:pt x="59690" y="396240"/>
                      <a:pt x="143510" y="340360"/>
                      <a:pt x="200660" y="311150"/>
                    </a:cubicBezTo>
                    <a:cubicBezTo>
                      <a:pt x="251460" y="284480"/>
                      <a:pt x="316230" y="255270"/>
                      <a:pt x="353060" y="252730"/>
                    </a:cubicBezTo>
                    <a:cubicBezTo>
                      <a:pt x="373380" y="251460"/>
                      <a:pt x="389890" y="255270"/>
                      <a:pt x="402590" y="264160"/>
                    </a:cubicBezTo>
                    <a:cubicBezTo>
                      <a:pt x="415290" y="273050"/>
                      <a:pt x="426720" y="290830"/>
                      <a:pt x="430530" y="306070"/>
                    </a:cubicBezTo>
                    <a:cubicBezTo>
                      <a:pt x="434340" y="321310"/>
                      <a:pt x="431800" y="342900"/>
                      <a:pt x="424180" y="356870"/>
                    </a:cubicBezTo>
                    <a:cubicBezTo>
                      <a:pt x="416560" y="370840"/>
                      <a:pt x="387350" y="389890"/>
                      <a:pt x="387350" y="389890"/>
                    </a:cubicBezTo>
                  </a:path>
                </a:pathLst>
              </a:custGeom>
              <a:solidFill>
                <a:srgbClr val="121B1F"/>
              </a:solidFill>
              <a:ln cap="sq">
                <a:noFill/>
                <a:prstDash val="solid"/>
                <a:miter/>
              </a:ln>
            </p:spPr>
          </p:sp>
        </p:grpSp>
        <p:sp>
          <p:nvSpPr>
            <p:cNvPr id="20" name="TextBox 20"/>
            <p:cNvSpPr txBox="1"/>
            <p:nvPr/>
          </p:nvSpPr>
          <p:spPr>
            <a:xfrm>
              <a:off x="3545514" y="1365754"/>
              <a:ext cx="1157393" cy="945096"/>
            </a:xfrm>
            <a:prstGeom prst="rect">
              <a:avLst/>
            </a:prstGeom>
          </p:spPr>
          <p:txBody>
            <a:bodyPr lIns="0" tIns="0" rIns="0" bIns="0" rtlCol="0" anchor="t">
              <a:spAutoFit/>
            </a:bodyPr>
            <a:lstStyle/>
            <a:p>
              <a:pPr marL="0" lvl="0" indent="0">
                <a:lnSpc>
                  <a:spcPts val="5999"/>
                </a:lnSpc>
                <a:spcBef>
                  <a:spcPct val="0"/>
                </a:spcBef>
              </a:pPr>
              <a:r>
                <a:rPr lang="en-US" sz="4285" u="none" strike="noStrike" spc="-359">
                  <a:solidFill>
                    <a:srgbClr val="D13D32"/>
                  </a:solidFill>
                  <a:latin typeface="Pompiere"/>
                </a:rPr>
                <a:t>inject</a:t>
              </a:r>
            </a:p>
          </p:txBody>
        </p:sp>
        <p:grpSp>
          <p:nvGrpSpPr>
            <p:cNvPr id="21" name="Group 21"/>
            <p:cNvGrpSpPr/>
            <p:nvPr/>
          </p:nvGrpSpPr>
          <p:grpSpPr>
            <a:xfrm>
              <a:off x="2065871" y="3570372"/>
              <a:ext cx="688978" cy="555628"/>
              <a:chOff x="0" y="0"/>
              <a:chExt cx="629920" cy="508000"/>
            </a:xfrm>
          </p:grpSpPr>
          <p:sp>
            <p:nvSpPr>
              <p:cNvPr id="22" name="Freeform 22"/>
              <p:cNvSpPr/>
              <p:nvPr/>
            </p:nvSpPr>
            <p:spPr>
              <a:xfrm>
                <a:off x="41910" y="40640"/>
                <a:ext cx="539750" cy="421640"/>
              </a:xfrm>
              <a:custGeom>
                <a:avLst/>
                <a:gdLst/>
                <a:ahLst/>
                <a:cxnLst/>
                <a:rect l="l" t="t" r="r" b="b"/>
                <a:pathLst>
                  <a:path w="539750" h="421640">
                    <a:moveTo>
                      <a:pt x="459740" y="167640"/>
                    </a:moveTo>
                    <a:cubicBezTo>
                      <a:pt x="271780" y="170180"/>
                      <a:pt x="349250" y="173990"/>
                      <a:pt x="356870" y="191770"/>
                    </a:cubicBezTo>
                    <a:cubicBezTo>
                      <a:pt x="364490" y="212090"/>
                      <a:pt x="331470" y="262890"/>
                      <a:pt x="308610" y="284480"/>
                    </a:cubicBezTo>
                    <a:cubicBezTo>
                      <a:pt x="287020" y="303530"/>
                      <a:pt x="252730" y="300990"/>
                      <a:pt x="224790" y="317500"/>
                    </a:cubicBezTo>
                    <a:cubicBezTo>
                      <a:pt x="190500" y="339090"/>
                      <a:pt x="152400" y="394970"/>
                      <a:pt x="121920" y="408940"/>
                    </a:cubicBezTo>
                    <a:cubicBezTo>
                      <a:pt x="102870" y="417830"/>
                      <a:pt x="86360" y="421640"/>
                      <a:pt x="69850" y="416560"/>
                    </a:cubicBezTo>
                    <a:cubicBezTo>
                      <a:pt x="49530" y="411480"/>
                      <a:pt x="17780" y="389890"/>
                      <a:pt x="8890" y="369570"/>
                    </a:cubicBezTo>
                    <a:cubicBezTo>
                      <a:pt x="0" y="349250"/>
                      <a:pt x="2540" y="311150"/>
                      <a:pt x="13970" y="292100"/>
                    </a:cubicBezTo>
                    <a:cubicBezTo>
                      <a:pt x="25400" y="273050"/>
                      <a:pt x="58420" y="254000"/>
                      <a:pt x="81280" y="252730"/>
                    </a:cubicBezTo>
                    <a:cubicBezTo>
                      <a:pt x="104140" y="251460"/>
                      <a:pt x="137160" y="269240"/>
                      <a:pt x="151130" y="285750"/>
                    </a:cubicBezTo>
                    <a:cubicBezTo>
                      <a:pt x="162560" y="299720"/>
                      <a:pt x="166370" y="320040"/>
                      <a:pt x="166370" y="336550"/>
                    </a:cubicBezTo>
                    <a:cubicBezTo>
                      <a:pt x="166370" y="353060"/>
                      <a:pt x="160020" y="373380"/>
                      <a:pt x="149860" y="386080"/>
                    </a:cubicBezTo>
                    <a:cubicBezTo>
                      <a:pt x="139700" y="398780"/>
                      <a:pt x="121920" y="411480"/>
                      <a:pt x="105410" y="415290"/>
                    </a:cubicBezTo>
                    <a:cubicBezTo>
                      <a:pt x="88900" y="419100"/>
                      <a:pt x="67310" y="417830"/>
                      <a:pt x="52070" y="411480"/>
                    </a:cubicBezTo>
                    <a:cubicBezTo>
                      <a:pt x="36830" y="405130"/>
                      <a:pt x="20320" y="392430"/>
                      <a:pt x="12700" y="377190"/>
                    </a:cubicBezTo>
                    <a:cubicBezTo>
                      <a:pt x="3810" y="358140"/>
                      <a:pt x="0" y="325120"/>
                      <a:pt x="10160" y="299720"/>
                    </a:cubicBezTo>
                    <a:cubicBezTo>
                      <a:pt x="22860" y="264160"/>
                      <a:pt x="72390" y="218440"/>
                      <a:pt x="109220" y="193040"/>
                    </a:cubicBezTo>
                    <a:cubicBezTo>
                      <a:pt x="140970" y="171450"/>
                      <a:pt x="179070" y="168910"/>
                      <a:pt x="210820" y="151130"/>
                    </a:cubicBezTo>
                    <a:cubicBezTo>
                      <a:pt x="243840" y="133350"/>
                      <a:pt x="269240" y="99060"/>
                      <a:pt x="303530" y="85090"/>
                    </a:cubicBezTo>
                    <a:cubicBezTo>
                      <a:pt x="337820" y="71120"/>
                      <a:pt x="386080" y="63500"/>
                      <a:pt x="419100" y="68580"/>
                    </a:cubicBezTo>
                    <a:cubicBezTo>
                      <a:pt x="447040" y="73660"/>
                      <a:pt x="474980" y="86360"/>
                      <a:pt x="492760" y="105410"/>
                    </a:cubicBezTo>
                    <a:cubicBezTo>
                      <a:pt x="511810" y="125730"/>
                      <a:pt x="529590" y="162560"/>
                      <a:pt x="527050" y="191770"/>
                    </a:cubicBezTo>
                    <a:cubicBezTo>
                      <a:pt x="524510" y="226060"/>
                      <a:pt x="496570" y="270510"/>
                      <a:pt x="467360" y="298450"/>
                    </a:cubicBezTo>
                    <a:cubicBezTo>
                      <a:pt x="438150" y="326390"/>
                      <a:pt x="391160" y="346710"/>
                      <a:pt x="350520" y="356870"/>
                    </a:cubicBezTo>
                    <a:cubicBezTo>
                      <a:pt x="311150" y="367030"/>
                      <a:pt x="262890" y="370840"/>
                      <a:pt x="226060" y="359410"/>
                    </a:cubicBezTo>
                    <a:cubicBezTo>
                      <a:pt x="191770" y="349250"/>
                      <a:pt x="156210" y="325120"/>
                      <a:pt x="138430" y="295910"/>
                    </a:cubicBezTo>
                    <a:cubicBezTo>
                      <a:pt x="119380" y="265430"/>
                      <a:pt x="114300" y="215900"/>
                      <a:pt x="118110" y="176530"/>
                    </a:cubicBezTo>
                    <a:cubicBezTo>
                      <a:pt x="123190" y="137160"/>
                      <a:pt x="140970" y="88900"/>
                      <a:pt x="166370" y="60960"/>
                    </a:cubicBezTo>
                    <a:cubicBezTo>
                      <a:pt x="189230" y="35560"/>
                      <a:pt x="222250" y="22860"/>
                      <a:pt x="260350" y="12700"/>
                    </a:cubicBezTo>
                    <a:cubicBezTo>
                      <a:pt x="313690" y="0"/>
                      <a:pt x="415290" y="2540"/>
                      <a:pt x="459740" y="10160"/>
                    </a:cubicBezTo>
                    <a:cubicBezTo>
                      <a:pt x="483870" y="13970"/>
                      <a:pt x="499110" y="19050"/>
                      <a:pt x="511810" y="30480"/>
                    </a:cubicBezTo>
                    <a:cubicBezTo>
                      <a:pt x="524510" y="41910"/>
                      <a:pt x="534670" y="64770"/>
                      <a:pt x="537210" y="80010"/>
                    </a:cubicBezTo>
                    <a:cubicBezTo>
                      <a:pt x="539750" y="92710"/>
                      <a:pt x="535940" y="105410"/>
                      <a:pt x="532130" y="116840"/>
                    </a:cubicBezTo>
                    <a:cubicBezTo>
                      <a:pt x="528320" y="128270"/>
                      <a:pt x="521970" y="139700"/>
                      <a:pt x="511810" y="147320"/>
                    </a:cubicBezTo>
                    <a:cubicBezTo>
                      <a:pt x="499110" y="157480"/>
                      <a:pt x="459740" y="167640"/>
                      <a:pt x="459740" y="167640"/>
                    </a:cubicBezTo>
                  </a:path>
                </a:pathLst>
              </a:custGeom>
              <a:solidFill>
                <a:srgbClr val="121B1F"/>
              </a:solidFill>
              <a:ln cap="sq">
                <a:noFill/>
                <a:prstDash val="solid"/>
                <a:miter/>
              </a:ln>
            </p:spPr>
          </p:sp>
        </p:grpSp>
        <p:grpSp>
          <p:nvGrpSpPr>
            <p:cNvPr id="23" name="Group 23"/>
            <p:cNvGrpSpPr/>
            <p:nvPr/>
          </p:nvGrpSpPr>
          <p:grpSpPr>
            <a:xfrm>
              <a:off x="5811736" y="4932653"/>
              <a:ext cx="1764118" cy="838998"/>
              <a:chOff x="0" y="0"/>
              <a:chExt cx="1612900" cy="767080"/>
            </a:xfrm>
          </p:grpSpPr>
          <p:sp>
            <p:nvSpPr>
              <p:cNvPr id="24" name="Freeform 24"/>
              <p:cNvSpPr/>
              <p:nvPr/>
            </p:nvSpPr>
            <p:spPr>
              <a:xfrm>
                <a:off x="46990" y="49530"/>
                <a:ext cx="1525270" cy="670560"/>
              </a:xfrm>
              <a:custGeom>
                <a:avLst/>
                <a:gdLst/>
                <a:ahLst/>
                <a:cxnLst/>
                <a:rect l="l" t="t" r="r" b="b"/>
                <a:pathLst>
                  <a:path w="1525270" h="670560">
                    <a:moveTo>
                      <a:pt x="1277620" y="297180"/>
                    </a:moveTo>
                    <a:cubicBezTo>
                      <a:pt x="549910" y="473710"/>
                      <a:pt x="534670" y="495300"/>
                      <a:pt x="511810" y="495300"/>
                    </a:cubicBezTo>
                    <a:cubicBezTo>
                      <a:pt x="495300" y="495300"/>
                      <a:pt x="480060" y="487680"/>
                      <a:pt x="469900" y="478790"/>
                    </a:cubicBezTo>
                    <a:cubicBezTo>
                      <a:pt x="459740" y="469900"/>
                      <a:pt x="450850" y="452120"/>
                      <a:pt x="448310" y="439420"/>
                    </a:cubicBezTo>
                    <a:cubicBezTo>
                      <a:pt x="445770" y="429260"/>
                      <a:pt x="447040" y="419100"/>
                      <a:pt x="452120" y="408940"/>
                    </a:cubicBezTo>
                    <a:cubicBezTo>
                      <a:pt x="457200" y="397510"/>
                      <a:pt x="467360" y="382270"/>
                      <a:pt x="482600" y="375920"/>
                    </a:cubicBezTo>
                    <a:cubicBezTo>
                      <a:pt x="505460" y="367030"/>
                      <a:pt x="541020" y="386080"/>
                      <a:pt x="584200" y="383540"/>
                    </a:cubicBezTo>
                    <a:cubicBezTo>
                      <a:pt x="657860" y="378460"/>
                      <a:pt x="801370" y="346710"/>
                      <a:pt x="886460" y="318770"/>
                    </a:cubicBezTo>
                    <a:cubicBezTo>
                      <a:pt x="953770" y="295910"/>
                      <a:pt x="1009650" y="255270"/>
                      <a:pt x="1059180" y="238760"/>
                    </a:cubicBezTo>
                    <a:cubicBezTo>
                      <a:pt x="1094740" y="227330"/>
                      <a:pt x="1127760" y="214630"/>
                      <a:pt x="1155700" y="219710"/>
                    </a:cubicBezTo>
                    <a:cubicBezTo>
                      <a:pt x="1178560" y="223520"/>
                      <a:pt x="1200150" y="241300"/>
                      <a:pt x="1214120" y="255270"/>
                    </a:cubicBezTo>
                    <a:cubicBezTo>
                      <a:pt x="1225550" y="266700"/>
                      <a:pt x="1235710" y="280670"/>
                      <a:pt x="1236980" y="295910"/>
                    </a:cubicBezTo>
                    <a:cubicBezTo>
                      <a:pt x="1238250" y="312420"/>
                      <a:pt x="1228090" y="339090"/>
                      <a:pt x="1216660" y="351790"/>
                    </a:cubicBezTo>
                    <a:cubicBezTo>
                      <a:pt x="1206500" y="363220"/>
                      <a:pt x="1187450" y="369570"/>
                      <a:pt x="1173480" y="369570"/>
                    </a:cubicBezTo>
                    <a:cubicBezTo>
                      <a:pt x="1159510" y="369570"/>
                      <a:pt x="1140460" y="364490"/>
                      <a:pt x="1130300" y="353060"/>
                    </a:cubicBezTo>
                    <a:cubicBezTo>
                      <a:pt x="1117600" y="337820"/>
                      <a:pt x="1109980" y="299720"/>
                      <a:pt x="1115060" y="274320"/>
                    </a:cubicBezTo>
                    <a:cubicBezTo>
                      <a:pt x="1120140" y="248920"/>
                      <a:pt x="1140460" y="218440"/>
                      <a:pt x="1160780" y="201930"/>
                    </a:cubicBezTo>
                    <a:cubicBezTo>
                      <a:pt x="1181100" y="186690"/>
                      <a:pt x="1210310" y="175260"/>
                      <a:pt x="1235710" y="177800"/>
                    </a:cubicBezTo>
                    <a:cubicBezTo>
                      <a:pt x="1264920" y="181610"/>
                      <a:pt x="1329690" y="222250"/>
                      <a:pt x="1327150" y="234950"/>
                    </a:cubicBezTo>
                    <a:cubicBezTo>
                      <a:pt x="1324610" y="247650"/>
                      <a:pt x="1264920" y="243840"/>
                      <a:pt x="1234440" y="256540"/>
                    </a:cubicBezTo>
                    <a:cubicBezTo>
                      <a:pt x="1200150" y="270510"/>
                      <a:pt x="1178560" y="298450"/>
                      <a:pt x="1132840" y="314960"/>
                    </a:cubicBezTo>
                    <a:cubicBezTo>
                      <a:pt x="1057910" y="342900"/>
                      <a:pt x="901700" y="355600"/>
                      <a:pt x="811530" y="378460"/>
                    </a:cubicBezTo>
                    <a:cubicBezTo>
                      <a:pt x="745490" y="394970"/>
                      <a:pt x="640080" y="416560"/>
                      <a:pt x="641350" y="431800"/>
                    </a:cubicBezTo>
                    <a:cubicBezTo>
                      <a:pt x="642620" y="447040"/>
                      <a:pt x="768350" y="468630"/>
                      <a:pt x="822960" y="468630"/>
                    </a:cubicBezTo>
                    <a:cubicBezTo>
                      <a:pt x="868680" y="468630"/>
                      <a:pt x="910590" y="453390"/>
                      <a:pt x="948690" y="441960"/>
                    </a:cubicBezTo>
                    <a:cubicBezTo>
                      <a:pt x="981710" y="431800"/>
                      <a:pt x="1005840" y="427990"/>
                      <a:pt x="1038860" y="407670"/>
                    </a:cubicBezTo>
                    <a:cubicBezTo>
                      <a:pt x="1090930" y="375920"/>
                      <a:pt x="1168400" y="283210"/>
                      <a:pt x="1217930" y="247650"/>
                    </a:cubicBezTo>
                    <a:cubicBezTo>
                      <a:pt x="1248410" y="224790"/>
                      <a:pt x="1271270" y="213360"/>
                      <a:pt x="1297940" y="200660"/>
                    </a:cubicBezTo>
                    <a:cubicBezTo>
                      <a:pt x="1323340" y="189230"/>
                      <a:pt x="1376680" y="176530"/>
                      <a:pt x="1376680" y="175260"/>
                    </a:cubicBezTo>
                    <a:cubicBezTo>
                      <a:pt x="1376680" y="173990"/>
                      <a:pt x="1089660" y="237490"/>
                      <a:pt x="991870" y="283210"/>
                    </a:cubicBezTo>
                    <a:cubicBezTo>
                      <a:pt x="924560" y="314960"/>
                      <a:pt x="872490" y="386080"/>
                      <a:pt x="833120" y="394970"/>
                    </a:cubicBezTo>
                    <a:cubicBezTo>
                      <a:pt x="812800" y="400050"/>
                      <a:pt x="796290" y="393700"/>
                      <a:pt x="782320" y="386080"/>
                    </a:cubicBezTo>
                    <a:cubicBezTo>
                      <a:pt x="768350" y="378460"/>
                      <a:pt x="755650" y="361950"/>
                      <a:pt x="750570" y="346710"/>
                    </a:cubicBezTo>
                    <a:cubicBezTo>
                      <a:pt x="745490" y="331470"/>
                      <a:pt x="746760" y="311150"/>
                      <a:pt x="753110" y="295910"/>
                    </a:cubicBezTo>
                    <a:cubicBezTo>
                      <a:pt x="759460" y="281940"/>
                      <a:pt x="775970" y="257810"/>
                      <a:pt x="787400" y="259080"/>
                    </a:cubicBezTo>
                    <a:cubicBezTo>
                      <a:pt x="807720" y="261620"/>
                      <a:pt x="864870" y="374650"/>
                      <a:pt x="854710" y="392430"/>
                    </a:cubicBezTo>
                    <a:cubicBezTo>
                      <a:pt x="848360" y="402590"/>
                      <a:pt x="819150" y="401320"/>
                      <a:pt x="803910" y="396240"/>
                    </a:cubicBezTo>
                    <a:cubicBezTo>
                      <a:pt x="788670" y="391160"/>
                      <a:pt x="772160" y="379730"/>
                      <a:pt x="763270" y="365760"/>
                    </a:cubicBezTo>
                    <a:cubicBezTo>
                      <a:pt x="754380" y="351790"/>
                      <a:pt x="749300" y="331470"/>
                      <a:pt x="753110" y="314960"/>
                    </a:cubicBezTo>
                    <a:cubicBezTo>
                      <a:pt x="756920" y="297180"/>
                      <a:pt x="783590" y="260350"/>
                      <a:pt x="793750" y="262890"/>
                    </a:cubicBezTo>
                    <a:cubicBezTo>
                      <a:pt x="808990" y="266700"/>
                      <a:pt x="835660" y="370840"/>
                      <a:pt x="812800" y="415290"/>
                    </a:cubicBezTo>
                    <a:cubicBezTo>
                      <a:pt x="779780" y="477520"/>
                      <a:pt x="585470" y="543560"/>
                      <a:pt x="537210" y="560070"/>
                    </a:cubicBezTo>
                    <a:cubicBezTo>
                      <a:pt x="520700" y="565150"/>
                      <a:pt x="514350" y="567690"/>
                      <a:pt x="502920" y="565150"/>
                    </a:cubicBezTo>
                    <a:cubicBezTo>
                      <a:pt x="488950" y="562610"/>
                      <a:pt x="467360" y="553720"/>
                      <a:pt x="457200" y="541020"/>
                    </a:cubicBezTo>
                    <a:cubicBezTo>
                      <a:pt x="444500" y="525780"/>
                      <a:pt x="433070" y="497840"/>
                      <a:pt x="439420" y="474980"/>
                    </a:cubicBezTo>
                    <a:cubicBezTo>
                      <a:pt x="448310" y="440690"/>
                      <a:pt x="529590" y="401320"/>
                      <a:pt x="543560" y="365760"/>
                    </a:cubicBezTo>
                    <a:cubicBezTo>
                      <a:pt x="553720" y="341630"/>
                      <a:pt x="535940" y="314960"/>
                      <a:pt x="544830" y="295910"/>
                    </a:cubicBezTo>
                    <a:cubicBezTo>
                      <a:pt x="553720" y="276860"/>
                      <a:pt x="577850" y="254000"/>
                      <a:pt x="598170" y="248920"/>
                    </a:cubicBezTo>
                    <a:cubicBezTo>
                      <a:pt x="618490" y="243840"/>
                      <a:pt x="651510" y="252730"/>
                      <a:pt x="666750" y="265430"/>
                    </a:cubicBezTo>
                    <a:cubicBezTo>
                      <a:pt x="680720" y="276860"/>
                      <a:pt x="689610" y="300990"/>
                      <a:pt x="692150" y="313690"/>
                    </a:cubicBezTo>
                    <a:cubicBezTo>
                      <a:pt x="693420" y="321310"/>
                      <a:pt x="695960" y="323850"/>
                      <a:pt x="692150" y="331470"/>
                    </a:cubicBezTo>
                    <a:cubicBezTo>
                      <a:pt x="683260" y="349250"/>
                      <a:pt x="635000" y="387350"/>
                      <a:pt x="599440" y="407670"/>
                    </a:cubicBezTo>
                    <a:cubicBezTo>
                      <a:pt x="562610" y="427990"/>
                      <a:pt x="508000" y="449580"/>
                      <a:pt x="474980" y="452120"/>
                    </a:cubicBezTo>
                    <a:cubicBezTo>
                      <a:pt x="453390" y="453390"/>
                      <a:pt x="435610" y="450850"/>
                      <a:pt x="421640" y="440690"/>
                    </a:cubicBezTo>
                    <a:cubicBezTo>
                      <a:pt x="405130" y="427990"/>
                      <a:pt x="389890" y="396240"/>
                      <a:pt x="387350" y="377190"/>
                    </a:cubicBezTo>
                    <a:cubicBezTo>
                      <a:pt x="386080" y="364490"/>
                      <a:pt x="389890" y="353060"/>
                      <a:pt x="396240" y="341630"/>
                    </a:cubicBezTo>
                    <a:cubicBezTo>
                      <a:pt x="403860" y="327660"/>
                      <a:pt x="417830" y="309880"/>
                      <a:pt x="435610" y="304800"/>
                    </a:cubicBezTo>
                    <a:cubicBezTo>
                      <a:pt x="458470" y="298450"/>
                      <a:pt x="524510" y="304800"/>
                      <a:pt x="529590" y="322580"/>
                    </a:cubicBezTo>
                    <a:cubicBezTo>
                      <a:pt x="538480" y="354330"/>
                      <a:pt x="364490" y="505460"/>
                      <a:pt x="307340" y="527050"/>
                    </a:cubicBezTo>
                    <a:cubicBezTo>
                      <a:pt x="280670" y="537210"/>
                      <a:pt x="255270" y="537210"/>
                      <a:pt x="237490" y="527050"/>
                    </a:cubicBezTo>
                    <a:cubicBezTo>
                      <a:pt x="219710" y="516890"/>
                      <a:pt x="200660" y="490220"/>
                      <a:pt x="198120" y="469900"/>
                    </a:cubicBezTo>
                    <a:cubicBezTo>
                      <a:pt x="195580" y="449580"/>
                      <a:pt x="205740" y="422910"/>
                      <a:pt x="222250" y="405130"/>
                    </a:cubicBezTo>
                    <a:cubicBezTo>
                      <a:pt x="242570" y="381000"/>
                      <a:pt x="279400" y="378460"/>
                      <a:pt x="325120" y="351790"/>
                    </a:cubicBezTo>
                    <a:cubicBezTo>
                      <a:pt x="421640" y="293370"/>
                      <a:pt x="702310" y="73660"/>
                      <a:pt x="767080" y="49530"/>
                    </a:cubicBezTo>
                    <a:cubicBezTo>
                      <a:pt x="783590" y="43180"/>
                      <a:pt x="788670" y="43180"/>
                      <a:pt x="800100" y="45720"/>
                    </a:cubicBezTo>
                    <a:cubicBezTo>
                      <a:pt x="814070" y="48260"/>
                      <a:pt x="831850" y="55880"/>
                      <a:pt x="842010" y="67310"/>
                    </a:cubicBezTo>
                    <a:cubicBezTo>
                      <a:pt x="852170" y="78740"/>
                      <a:pt x="861060" y="96520"/>
                      <a:pt x="859790" y="111760"/>
                    </a:cubicBezTo>
                    <a:cubicBezTo>
                      <a:pt x="858520" y="129540"/>
                      <a:pt x="826770" y="151130"/>
                      <a:pt x="830580" y="167640"/>
                    </a:cubicBezTo>
                    <a:cubicBezTo>
                      <a:pt x="835660" y="187960"/>
                      <a:pt x="887730" y="223520"/>
                      <a:pt x="909320" y="219710"/>
                    </a:cubicBezTo>
                    <a:cubicBezTo>
                      <a:pt x="929640" y="215900"/>
                      <a:pt x="937260" y="170180"/>
                      <a:pt x="956310" y="147320"/>
                    </a:cubicBezTo>
                    <a:cubicBezTo>
                      <a:pt x="976630" y="121920"/>
                      <a:pt x="1005840" y="90170"/>
                      <a:pt x="1029970" y="77470"/>
                    </a:cubicBezTo>
                    <a:cubicBezTo>
                      <a:pt x="1047750" y="68580"/>
                      <a:pt x="1065530" y="64770"/>
                      <a:pt x="1080770" y="66040"/>
                    </a:cubicBezTo>
                    <a:cubicBezTo>
                      <a:pt x="1092200" y="67310"/>
                      <a:pt x="1103630" y="72390"/>
                      <a:pt x="1112520" y="80010"/>
                    </a:cubicBezTo>
                    <a:cubicBezTo>
                      <a:pt x="1123950" y="90170"/>
                      <a:pt x="1137920" y="109220"/>
                      <a:pt x="1141730" y="123190"/>
                    </a:cubicBezTo>
                    <a:cubicBezTo>
                      <a:pt x="1145540" y="134620"/>
                      <a:pt x="1145540" y="144780"/>
                      <a:pt x="1140460" y="158750"/>
                    </a:cubicBezTo>
                    <a:cubicBezTo>
                      <a:pt x="1130300" y="186690"/>
                      <a:pt x="1085850" y="241300"/>
                      <a:pt x="1049020" y="267970"/>
                    </a:cubicBezTo>
                    <a:cubicBezTo>
                      <a:pt x="1012190" y="293370"/>
                      <a:pt x="966470" y="304800"/>
                      <a:pt x="919480" y="314960"/>
                    </a:cubicBezTo>
                    <a:cubicBezTo>
                      <a:pt x="864870" y="326390"/>
                      <a:pt x="793750" y="317500"/>
                      <a:pt x="740410" y="323850"/>
                    </a:cubicBezTo>
                    <a:cubicBezTo>
                      <a:pt x="697230" y="328930"/>
                      <a:pt x="675640" y="328930"/>
                      <a:pt x="626110" y="347980"/>
                    </a:cubicBezTo>
                    <a:cubicBezTo>
                      <a:pt x="510540" y="392430"/>
                      <a:pt x="177800" y="645160"/>
                      <a:pt x="92710" y="665480"/>
                    </a:cubicBezTo>
                    <a:cubicBezTo>
                      <a:pt x="68580" y="670560"/>
                      <a:pt x="57150" y="669290"/>
                      <a:pt x="43180" y="661670"/>
                    </a:cubicBezTo>
                    <a:cubicBezTo>
                      <a:pt x="26670" y="652780"/>
                      <a:pt x="8890" y="626110"/>
                      <a:pt x="3810" y="609600"/>
                    </a:cubicBezTo>
                    <a:cubicBezTo>
                      <a:pt x="0" y="598170"/>
                      <a:pt x="2540" y="586740"/>
                      <a:pt x="6350" y="576580"/>
                    </a:cubicBezTo>
                    <a:cubicBezTo>
                      <a:pt x="11430" y="563880"/>
                      <a:pt x="29210" y="556260"/>
                      <a:pt x="36830" y="538480"/>
                    </a:cubicBezTo>
                    <a:cubicBezTo>
                      <a:pt x="49530" y="506730"/>
                      <a:pt x="44450" y="435610"/>
                      <a:pt x="54610" y="396240"/>
                    </a:cubicBezTo>
                    <a:cubicBezTo>
                      <a:pt x="62230" y="365760"/>
                      <a:pt x="69850" y="344170"/>
                      <a:pt x="83820" y="318770"/>
                    </a:cubicBezTo>
                    <a:cubicBezTo>
                      <a:pt x="100330" y="289560"/>
                      <a:pt x="119380" y="259080"/>
                      <a:pt x="153670" y="231140"/>
                    </a:cubicBezTo>
                    <a:cubicBezTo>
                      <a:pt x="205740" y="189230"/>
                      <a:pt x="317500" y="148590"/>
                      <a:pt x="387350" y="118110"/>
                    </a:cubicBezTo>
                    <a:cubicBezTo>
                      <a:pt x="441960" y="95250"/>
                      <a:pt x="495300" y="52070"/>
                      <a:pt x="535940" y="62230"/>
                    </a:cubicBezTo>
                    <a:cubicBezTo>
                      <a:pt x="572770" y="72390"/>
                      <a:pt x="605790" y="124460"/>
                      <a:pt x="623570" y="167640"/>
                    </a:cubicBezTo>
                    <a:cubicBezTo>
                      <a:pt x="643890" y="218440"/>
                      <a:pt x="645160" y="312420"/>
                      <a:pt x="635000" y="351790"/>
                    </a:cubicBezTo>
                    <a:cubicBezTo>
                      <a:pt x="629920" y="373380"/>
                      <a:pt x="619760" y="386080"/>
                      <a:pt x="605790" y="396240"/>
                    </a:cubicBezTo>
                    <a:cubicBezTo>
                      <a:pt x="593090" y="406400"/>
                      <a:pt x="571500" y="411480"/>
                      <a:pt x="554990" y="410210"/>
                    </a:cubicBezTo>
                    <a:cubicBezTo>
                      <a:pt x="538480" y="408940"/>
                      <a:pt x="519430" y="400050"/>
                      <a:pt x="508000" y="388620"/>
                    </a:cubicBezTo>
                    <a:cubicBezTo>
                      <a:pt x="496570" y="377190"/>
                      <a:pt x="500380" y="354330"/>
                      <a:pt x="486410" y="339090"/>
                    </a:cubicBezTo>
                    <a:cubicBezTo>
                      <a:pt x="467360" y="317500"/>
                      <a:pt x="410210" y="275590"/>
                      <a:pt x="387350" y="281940"/>
                    </a:cubicBezTo>
                    <a:cubicBezTo>
                      <a:pt x="369570" y="287020"/>
                      <a:pt x="365760" y="326390"/>
                      <a:pt x="350520" y="340360"/>
                    </a:cubicBezTo>
                    <a:cubicBezTo>
                      <a:pt x="336550" y="353060"/>
                      <a:pt x="317500" y="363220"/>
                      <a:pt x="300990" y="364490"/>
                    </a:cubicBezTo>
                    <a:cubicBezTo>
                      <a:pt x="283210" y="365760"/>
                      <a:pt x="261620" y="360680"/>
                      <a:pt x="247650" y="350520"/>
                    </a:cubicBezTo>
                    <a:cubicBezTo>
                      <a:pt x="233680" y="340360"/>
                      <a:pt x="219710" y="322580"/>
                      <a:pt x="217170" y="304800"/>
                    </a:cubicBezTo>
                    <a:cubicBezTo>
                      <a:pt x="213360" y="284480"/>
                      <a:pt x="220980" y="252730"/>
                      <a:pt x="236220" y="234950"/>
                    </a:cubicBezTo>
                    <a:cubicBezTo>
                      <a:pt x="252730" y="215900"/>
                      <a:pt x="285750" y="215900"/>
                      <a:pt x="318770" y="198120"/>
                    </a:cubicBezTo>
                    <a:cubicBezTo>
                      <a:pt x="374650" y="167640"/>
                      <a:pt x="485140" y="67310"/>
                      <a:pt x="534670" y="55880"/>
                    </a:cubicBezTo>
                    <a:cubicBezTo>
                      <a:pt x="557530" y="50800"/>
                      <a:pt x="574040" y="55880"/>
                      <a:pt x="588010" y="62230"/>
                    </a:cubicBezTo>
                    <a:cubicBezTo>
                      <a:pt x="599440" y="67310"/>
                      <a:pt x="608330" y="74930"/>
                      <a:pt x="614680" y="85090"/>
                    </a:cubicBezTo>
                    <a:cubicBezTo>
                      <a:pt x="622300" y="97790"/>
                      <a:pt x="629920" y="120650"/>
                      <a:pt x="628650" y="137160"/>
                    </a:cubicBezTo>
                    <a:cubicBezTo>
                      <a:pt x="627380" y="153670"/>
                      <a:pt x="622300" y="167640"/>
                      <a:pt x="604520" y="185420"/>
                    </a:cubicBezTo>
                    <a:cubicBezTo>
                      <a:pt x="549910" y="240030"/>
                      <a:pt x="246380" y="381000"/>
                      <a:pt x="172720" y="402590"/>
                    </a:cubicBezTo>
                    <a:cubicBezTo>
                      <a:pt x="149860" y="408940"/>
                      <a:pt x="139700" y="411480"/>
                      <a:pt x="124460" y="407670"/>
                    </a:cubicBezTo>
                    <a:cubicBezTo>
                      <a:pt x="109220" y="403860"/>
                      <a:pt x="91440" y="392430"/>
                      <a:pt x="83820" y="378460"/>
                    </a:cubicBezTo>
                    <a:cubicBezTo>
                      <a:pt x="74930" y="363220"/>
                      <a:pt x="69850" y="340360"/>
                      <a:pt x="77470" y="314960"/>
                    </a:cubicBezTo>
                    <a:cubicBezTo>
                      <a:pt x="92710" y="264160"/>
                      <a:pt x="207010" y="134620"/>
                      <a:pt x="243840" y="113030"/>
                    </a:cubicBezTo>
                    <a:cubicBezTo>
                      <a:pt x="256540" y="105410"/>
                      <a:pt x="265430" y="106680"/>
                      <a:pt x="276860" y="107950"/>
                    </a:cubicBezTo>
                    <a:cubicBezTo>
                      <a:pt x="290830" y="110490"/>
                      <a:pt x="312420" y="118110"/>
                      <a:pt x="323850" y="129540"/>
                    </a:cubicBezTo>
                    <a:cubicBezTo>
                      <a:pt x="335280" y="140970"/>
                      <a:pt x="342900" y="160020"/>
                      <a:pt x="344170" y="176530"/>
                    </a:cubicBezTo>
                    <a:cubicBezTo>
                      <a:pt x="345440" y="193040"/>
                      <a:pt x="339090" y="222250"/>
                      <a:pt x="327660" y="226060"/>
                    </a:cubicBezTo>
                    <a:cubicBezTo>
                      <a:pt x="308610" y="231140"/>
                      <a:pt x="220980" y="158750"/>
                      <a:pt x="222250" y="139700"/>
                    </a:cubicBezTo>
                    <a:cubicBezTo>
                      <a:pt x="223520" y="128270"/>
                      <a:pt x="250190" y="115570"/>
                      <a:pt x="266700" y="114300"/>
                    </a:cubicBezTo>
                    <a:cubicBezTo>
                      <a:pt x="285750" y="113030"/>
                      <a:pt x="314960" y="123190"/>
                      <a:pt x="328930" y="135890"/>
                    </a:cubicBezTo>
                    <a:cubicBezTo>
                      <a:pt x="341630" y="147320"/>
                      <a:pt x="349250" y="166370"/>
                      <a:pt x="349250" y="182880"/>
                    </a:cubicBezTo>
                    <a:cubicBezTo>
                      <a:pt x="349250" y="198120"/>
                      <a:pt x="345440" y="212090"/>
                      <a:pt x="332740" y="231140"/>
                    </a:cubicBezTo>
                    <a:cubicBezTo>
                      <a:pt x="303530" y="274320"/>
                      <a:pt x="186690" y="384810"/>
                      <a:pt x="134620" y="406400"/>
                    </a:cubicBezTo>
                    <a:cubicBezTo>
                      <a:pt x="107950" y="416560"/>
                      <a:pt x="85090" y="416560"/>
                      <a:pt x="67310" y="410210"/>
                    </a:cubicBezTo>
                    <a:cubicBezTo>
                      <a:pt x="52070" y="403860"/>
                      <a:pt x="36830" y="388620"/>
                      <a:pt x="30480" y="373380"/>
                    </a:cubicBezTo>
                    <a:cubicBezTo>
                      <a:pt x="24130" y="358140"/>
                      <a:pt x="21590" y="344170"/>
                      <a:pt x="27940" y="321310"/>
                    </a:cubicBezTo>
                    <a:cubicBezTo>
                      <a:pt x="43180" y="262890"/>
                      <a:pt x="161290" y="69850"/>
                      <a:pt x="208280" y="31750"/>
                    </a:cubicBezTo>
                    <a:cubicBezTo>
                      <a:pt x="227330" y="16510"/>
                      <a:pt x="242570" y="13970"/>
                      <a:pt x="257810" y="13970"/>
                    </a:cubicBezTo>
                    <a:cubicBezTo>
                      <a:pt x="270510" y="13970"/>
                      <a:pt x="281940" y="17780"/>
                      <a:pt x="292100" y="24130"/>
                    </a:cubicBezTo>
                    <a:cubicBezTo>
                      <a:pt x="304800" y="31750"/>
                      <a:pt x="320040" y="49530"/>
                      <a:pt x="326390" y="63500"/>
                    </a:cubicBezTo>
                    <a:cubicBezTo>
                      <a:pt x="331470" y="74930"/>
                      <a:pt x="334010" y="85090"/>
                      <a:pt x="328930" y="99060"/>
                    </a:cubicBezTo>
                    <a:cubicBezTo>
                      <a:pt x="320040" y="125730"/>
                      <a:pt x="269240" y="170180"/>
                      <a:pt x="236220" y="195580"/>
                    </a:cubicBezTo>
                    <a:cubicBezTo>
                      <a:pt x="207010" y="218440"/>
                      <a:pt x="176530" y="240030"/>
                      <a:pt x="144780" y="247650"/>
                    </a:cubicBezTo>
                    <a:cubicBezTo>
                      <a:pt x="115570" y="255270"/>
                      <a:pt x="74930" y="256540"/>
                      <a:pt x="52070" y="246380"/>
                    </a:cubicBezTo>
                    <a:cubicBezTo>
                      <a:pt x="34290" y="238760"/>
                      <a:pt x="20320" y="223520"/>
                      <a:pt x="13970" y="208280"/>
                    </a:cubicBezTo>
                    <a:cubicBezTo>
                      <a:pt x="7620" y="193040"/>
                      <a:pt x="6350" y="176530"/>
                      <a:pt x="11430" y="156210"/>
                    </a:cubicBezTo>
                    <a:cubicBezTo>
                      <a:pt x="21590" y="116840"/>
                      <a:pt x="106680" y="0"/>
                      <a:pt x="107950" y="1270"/>
                    </a:cubicBezTo>
                    <a:cubicBezTo>
                      <a:pt x="109220" y="1270"/>
                      <a:pt x="76200" y="49530"/>
                      <a:pt x="80010" y="53340"/>
                    </a:cubicBezTo>
                    <a:cubicBezTo>
                      <a:pt x="83820" y="55880"/>
                      <a:pt x="110490" y="27940"/>
                      <a:pt x="125730" y="24130"/>
                    </a:cubicBezTo>
                    <a:cubicBezTo>
                      <a:pt x="138430" y="20320"/>
                      <a:pt x="149860" y="21590"/>
                      <a:pt x="162560" y="25400"/>
                    </a:cubicBezTo>
                    <a:cubicBezTo>
                      <a:pt x="177800" y="30480"/>
                      <a:pt x="196850" y="44450"/>
                      <a:pt x="205740" y="58420"/>
                    </a:cubicBezTo>
                    <a:cubicBezTo>
                      <a:pt x="214630" y="72390"/>
                      <a:pt x="218440" y="95250"/>
                      <a:pt x="217170" y="110490"/>
                    </a:cubicBezTo>
                    <a:cubicBezTo>
                      <a:pt x="215900" y="123190"/>
                      <a:pt x="203200" y="144780"/>
                      <a:pt x="203200" y="144780"/>
                    </a:cubicBezTo>
                    <a:cubicBezTo>
                      <a:pt x="203200" y="144780"/>
                      <a:pt x="215900" y="120650"/>
                      <a:pt x="214630" y="119380"/>
                    </a:cubicBezTo>
                    <a:cubicBezTo>
                      <a:pt x="212090" y="118110"/>
                      <a:pt x="185420" y="165100"/>
                      <a:pt x="165100" y="171450"/>
                    </a:cubicBezTo>
                    <a:cubicBezTo>
                      <a:pt x="144780" y="177800"/>
                      <a:pt x="111760" y="172720"/>
                      <a:pt x="95250" y="160020"/>
                    </a:cubicBezTo>
                    <a:cubicBezTo>
                      <a:pt x="78740" y="147320"/>
                      <a:pt x="64770" y="115570"/>
                      <a:pt x="66040" y="93980"/>
                    </a:cubicBezTo>
                    <a:cubicBezTo>
                      <a:pt x="67310" y="73660"/>
                      <a:pt x="85090" y="44450"/>
                      <a:pt x="102870" y="34290"/>
                    </a:cubicBezTo>
                    <a:cubicBezTo>
                      <a:pt x="120650" y="24130"/>
                      <a:pt x="154940" y="21590"/>
                      <a:pt x="173990" y="30480"/>
                    </a:cubicBezTo>
                    <a:cubicBezTo>
                      <a:pt x="193040" y="39370"/>
                      <a:pt x="214630" y="67310"/>
                      <a:pt x="217170" y="87630"/>
                    </a:cubicBezTo>
                    <a:cubicBezTo>
                      <a:pt x="219710" y="107950"/>
                      <a:pt x="205740" y="139700"/>
                      <a:pt x="193040" y="154940"/>
                    </a:cubicBezTo>
                    <a:cubicBezTo>
                      <a:pt x="181610" y="166370"/>
                      <a:pt x="165100" y="173990"/>
                      <a:pt x="149860" y="175260"/>
                    </a:cubicBezTo>
                    <a:cubicBezTo>
                      <a:pt x="134620" y="176530"/>
                      <a:pt x="114300" y="173990"/>
                      <a:pt x="101600" y="163830"/>
                    </a:cubicBezTo>
                    <a:cubicBezTo>
                      <a:pt x="86360" y="152400"/>
                      <a:pt x="67310" y="123190"/>
                      <a:pt x="66040" y="102870"/>
                    </a:cubicBezTo>
                    <a:cubicBezTo>
                      <a:pt x="64770" y="82550"/>
                      <a:pt x="80010" y="53340"/>
                      <a:pt x="92710" y="40640"/>
                    </a:cubicBezTo>
                    <a:cubicBezTo>
                      <a:pt x="101600" y="30480"/>
                      <a:pt x="113030" y="26670"/>
                      <a:pt x="125730" y="24130"/>
                    </a:cubicBezTo>
                    <a:cubicBezTo>
                      <a:pt x="140970" y="21590"/>
                      <a:pt x="163830" y="24130"/>
                      <a:pt x="179070" y="33020"/>
                    </a:cubicBezTo>
                    <a:cubicBezTo>
                      <a:pt x="193040" y="41910"/>
                      <a:pt x="207010" y="59690"/>
                      <a:pt x="213360" y="73660"/>
                    </a:cubicBezTo>
                    <a:cubicBezTo>
                      <a:pt x="218440" y="85090"/>
                      <a:pt x="220980" y="95250"/>
                      <a:pt x="217170" y="110490"/>
                    </a:cubicBezTo>
                    <a:cubicBezTo>
                      <a:pt x="208280" y="142240"/>
                      <a:pt x="154940" y="222250"/>
                      <a:pt x="120650" y="241300"/>
                    </a:cubicBezTo>
                    <a:cubicBezTo>
                      <a:pt x="99060" y="254000"/>
                      <a:pt x="69850" y="252730"/>
                      <a:pt x="52070" y="246380"/>
                    </a:cubicBezTo>
                    <a:cubicBezTo>
                      <a:pt x="35560" y="240030"/>
                      <a:pt x="21590" y="222250"/>
                      <a:pt x="13970" y="208280"/>
                    </a:cubicBezTo>
                    <a:cubicBezTo>
                      <a:pt x="7620" y="196850"/>
                      <a:pt x="5080" y="186690"/>
                      <a:pt x="7620" y="173990"/>
                    </a:cubicBezTo>
                    <a:cubicBezTo>
                      <a:pt x="11430" y="156210"/>
                      <a:pt x="29210" y="121920"/>
                      <a:pt x="44450" y="114300"/>
                    </a:cubicBezTo>
                    <a:cubicBezTo>
                      <a:pt x="57150" y="107950"/>
                      <a:pt x="71120" y="120650"/>
                      <a:pt x="87630" y="116840"/>
                    </a:cubicBezTo>
                    <a:cubicBezTo>
                      <a:pt x="114300" y="110490"/>
                      <a:pt x="167640" y="78740"/>
                      <a:pt x="187960" y="60960"/>
                    </a:cubicBezTo>
                    <a:cubicBezTo>
                      <a:pt x="199390" y="50800"/>
                      <a:pt x="198120" y="39370"/>
                      <a:pt x="208280" y="31750"/>
                    </a:cubicBezTo>
                    <a:cubicBezTo>
                      <a:pt x="219710" y="22860"/>
                      <a:pt x="241300" y="13970"/>
                      <a:pt x="257810" y="13970"/>
                    </a:cubicBezTo>
                    <a:cubicBezTo>
                      <a:pt x="274320" y="13970"/>
                      <a:pt x="294640" y="21590"/>
                      <a:pt x="306070" y="34290"/>
                    </a:cubicBezTo>
                    <a:cubicBezTo>
                      <a:pt x="320040" y="48260"/>
                      <a:pt x="331470" y="71120"/>
                      <a:pt x="328930" y="99060"/>
                    </a:cubicBezTo>
                    <a:cubicBezTo>
                      <a:pt x="322580" y="162560"/>
                      <a:pt x="187960" y="355600"/>
                      <a:pt x="149860" y="394970"/>
                    </a:cubicBezTo>
                    <a:cubicBezTo>
                      <a:pt x="137160" y="407670"/>
                      <a:pt x="132080" y="411480"/>
                      <a:pt x="119380" y="414020"/>
                    </a:cubicBezTo>
                    <a:cubicBezTo>
                      <a:pt x="105410" y="417830"/>
                      <a:pt x="82550" y="416560"/>
                      <a:pt x="67310" y="410210"/>
                    </a:cubicBezTo>
                    <a:cubicBezTo>
                      <a:pt x="52070" y="403860"/>
                      <a:pt x="36830" y="388620"/>
                      <a:pt x="30480" y="373380"/>
                    </a:cubicBezTo>
                    <a:cubicBezTo>
                      <a:pt x="24130" y="355600"/>
                      <a:pt x="22860" y="330200"/>
                      <a:pt x="35560" y="304800"/>
                    </a:cubicBezTo>
                    <a:cubicBezTo>
                      <a:pt x="59690" y="255270"/>
                      <a:pt x="195580" y="153670"/>
                      <a:pt x="234950" y="128270"/>
                    </a:cubicBezTo>
                    <a:cubicBezTo>
                      <a:pt x="248920" y="119380"/>
                      <a:pt x="255270" y="115570"/>
                      <a:pt x="266700" y="114300"/>
                    </a:cubicBezTo>
                    <a:cubicBezTo>
                      <a:pt x="280670" y="113030"/>
                      <a:pt x="303530" y="115570"/>
                      <a:pt x="316230" y="124460"/>
                    </a:cubicBezTo>
                    <a:cubicBezTo>
                      <a:pt x="330200" y="133350"/>
                      <a:pt x="342900" y="149860"/>
                      <a:pt x="346710" y="165100"/>
                    </a:cubicBezTo>
                    <a:cubicBezTo>
                      <a:pt x="350520" y="180340"/>
                      <a:pt x="345440" y="204470"/>
                      <a:pt x="341630" y="215900"/>
                    </a:cubicBezTo>
                    <a:cubicBezTo>
                      <a:pt x="339090" y="222250"/>
                      <a:pt x="337820" y="229870"/>
                      <a:pt x="332740" y="231140"/>
                    </a:cubicBezTo>
                    <a:cubicBezTo>
                      <a:pt x="316230" y="233680"/>
                      <a:pt x="217170" y="152400"/>
                      <a:pt x="215900" y="134620"/>
                    </a:cubicBezTo>
                    <a:cubicBezTo>
                      <a:pt x="215900" y="128270"/>
                      <a:pt x="222250" y="125730"/>
                      <a:pt x="228600" y="121920"/>
                    </a:cubicBezTo>
                    <a:cubicBezTo>
                      <a:pt x="238760" y="115570"/>
                      <a:pt x="262890" y="107950"/>
                      <a:pt x="276860" y="107950"/>
                    </a:cubicBezTo>
                    <a:cubicBezTo>
                      <a:pt x="289560" y="107950"/>
                      <a:pt x="299720" y="113030"/>
                      <a:pt x="309880" y="119380"/>
                    </a:cubicBezTo>
                    <a:cubicBezTo>
                      <a:pt x="318770" y="125730"/>
                      <a:pt x="328930" y="133350"/>
                      <a:pt x="334010" y="143510"/>
                    </a:cubicBezTo>
                    <a:cubicBezTo>
                      <a:pt x="340360" y="156210"/>
                      <a:pt x="344170" y="177800"/>
                      <a:pt x="341630" y="194310"/>
                    </a:cubicBezTo>
                    <a:cubicBezTo>
                      <a:pt x="339090" y="213360"/>
                      <a:pt x="328930" y="228600"/>
                      <a:pt x="312420" y="250190"/>
                    </a:cubicBezTo>
                    <a:cubicBezTo>
                      <a:pt x="281940" y="290830"/>
                      <a:pt x="198120" y="393700"/>
                      <a:pt x="157480" y="407670"/>
                    </a:cubicBezTo>
                    <a:cubicBezTo>
                      <a:pt x="138430" y="414020"/>
                      <a:pt x="120650" y="407670"/>
                      <a:pt x="107950" y="401320"/>
                    </a:cubicBezTo>
                    <a:cubicBezTo>
                      <a:pt x="97790" y="396240"/>
                      <a:pt x="88900" y="388620"/>
                      <a:pt x="83820" y="378460"/>
                    </a:cubicBezTo>
                    <a:cubicBezTo>
                      <a:pt x="77470" y="365760"/>
                      <a:pt x="71120" y="345440"/>
                      <a:pt x="73660" y="330200"/>
                    </a:cubicBezTo>
                    <a:cubicBezTo>
                      <a:pt x="76200" y="314960"/>
                      <a:pt x="80010" y="303530"/>
                      <a:pt x="96520" y="287020"/>
                    </a:cubicBezTo>
                    <a:cubicBezTo>
                      <a:pt x="149860" y="233680"/>
                      <a:pt x="458470" y="69850"/>
                      <a:pt x="534670" y="55880"/>
                    </a:cubicBezTo>
                    <a:cubicBezTo>
                      <a:pt x="560070" y="50800"/>
                      <a:pt x="574040" y="55880"/>
                      <a:pt x="588010" y="62230"/>
                    </a:cubicBezTo>
                    <a:cubicBezTo>
                      <a:pt x="599440" y="67310"/>
                      <a:pt x="608330" y="74930"/>
                      <a:pt x="614680" y="85090"/>
                    </a:cubicBezTo>
                    <a:cubicBezTo>
                      <a:pt x="622300" y="97790"/>
                      <a:pt x="629920" y="120650"/>
                      <a:pt x="628650" y="137160"/>
                    </a:cubicBezTo>
                    <a:cubicBezTo>
                      <a:pt x="627380" y="153670"/>
                      <a:pt x="621030" y="167640"/>
                      <a:pt x="604520" y="185420"/>
                    </a:cubicBezTo>
                    <a:cubicBezTo>
                      <a:pt x="562610" y="231140"/>
                      <a:pt x="383540" y="346710"/>
                      <a:pt x="318770" y="360680"/>
                    </a:cubicBezTo>
                    <a:cubicBezTo>
                      <a:pt x="288290" y="367030"/>
                      <a:pt x="265430" y="361950"/>
                      <a:pt x="247650" y="350520"/>
                    </a:cubicBezTo>
                    <a:cubicBezTo>
                      <a:pt x="232410" y="341630"/>
                      <a:pt x="220980" y="325120"/>
                      <a:pt x="217170" y="304800"/>
                    </a:cubicBezTo>
                    <a:cubicBezTo>
                      <a:pt x="212090" y="274320"/>
                      <a:pt x="228600" y="213360"/>
                      <a:pt x="248920" y="182880"/>
                    </a:cubicBezTo>
                    <a:cubicBezTo>
                      <a:pt x="266700" y="157480"/>
                      <a:pt x="294640" y="135890"/>
                      <a:pt x="323850" y="128270"/>
                    </a:cubicBezTo>
                    <a:cubicBezTo>
                      <a:pt x="356870" y="119380"/>
                      <a:pt x="401320" y="130810"/>
                      <a:pt x="436880" y="138430"/>
                    </a:cubicBezTo>
                    <a:cubicBezTo>
                      <a:pt x="468630" y="144780"/>
                      <a:pt x="497840" y="154940"/>
                      <a:pt x="527050" y="168910"/>
                    </a:cubicBezTo>
                    <a:cubicBezTo>
                      <a:pt x="557530" y="184150"/>
                      <a:pt x="595630" y="200660"/>
                      <a:pt x="613410" y="229870"/>
                    </a:cubicBezTo>
                    <a:cubicBezTo>
                      <a:pt x="632460" y="260350"/>
                      <a:pt x="638810" y="325120"/>
                      <a:pt x="635000" y="351790"/>
                    </a:cubicBezTo>
                    <a:cubicBezTo>
                      <a:pt x="632460" y="365760"/>
                      <a:pt x="628650" y="374650"/>
                      <a:pt x="619760" y="383540"/>
                    </a:cubicBezTo>
                    <a:cubicBezTo>
                      <a:pt x="609600" y="394970"/>
                      <a:pt x="590550" y="408940"/>
                      <a:pt x="574040" y="410210"/>
                    </a:cubicBezTo>
                    <a:cubicBezTo>
                      <a:pt x="554990" y="412750"/>
                      <a:pt x="523240" y="401320"/>
                      <a:pt x="508000" y="388620"/>
                    </a:cubicBezTo>
                    <a:cubicBezTo>
                      <a:pt x="495300" y="377190"/>
                      <a:pt x="490220" y="358140"/>
                      <a:pt x="486410" y="339090"/>
                    </a:cubicBezTo>
                    <a:cubicBezTo>
                      <a:pt x="481330" y="317500"/>
                      <a:pt x="480060" y="289560"/>
                      <a:pt x="485140" y="265430"/>
                    </a:cubicBezTo>
                    <a:cubicBezTo>
                      <a:pt x="490220" y="241300"/>
                      <a:pt x="523240" y="201930"/>
                      <a:pt x="515620" y="194310"/>
                    </a:cubicBezTo>
                    <a:cubicBezTo>
                      <a:pt x="501650" y="181610"/>
                      <a:pt x="369570" y="270510"/>
                      <a:pt x="313690" y="303530"/>
                    </a:cubicBezTo>
                    <a:cubicBezTo>
                      <a:pt x="273050" y="327660"/>
                      <a:pt x="238760" y="336550"/>
                      <a:pt x="210820" y="369570"/>
                    </a:cubicBezTo>
                    <a:cubicBezTo>
                      <a:pt x="175260" y="410210"/>
                      <a:pt x="149860" y="490220"/>
                      <a:pt x="132080" y="542290"/>
                    </a:cubicBezTo>
                    <a:cubicBezTo>
                      <a:pt x="118110" y="584200"/>
                      <a:pt x="125730" y="640080"/>
                      <a:pt x="107950" y="657860"/>
                    </a:cubicBezTo>
                    <a:cubicBezTo>
                      <a:pt x="96520" y="669290"/>
                      <a:pt x="73660" y="668020"/>
                      <a:pt x="59690" y="666750"/>
                    </a:cubicBezTo>
                    <a:cubicBezTo>
                      <a:pt x="48260" y="665480"/>
                      <a:pt x="38100" y="660400"/>
                      <a:pt x="29210" y="652780"/>
                    </a:cubicBezTo>
                    <a:cubicBezTo>
                      <a:pt x="19050" y="642620"/>
                      <a:pt x="5080" y="626110"/>
                      <a:pt x="3810" y="609600"/>
                    </a:cubicBezTo>
                    <a:cubicBezTo>
                      <a:pt x="1270" y="591820"/>
                      <a:pt x="8890" y="567690"/>
                      <a:pt x="24130" y="548640"/>
                    </a:cubicBezTo>
                    <a:cubicBezTo>
                      <a:pt x="49530" y="519430"/>
                      <a:pt x="107950" y="508000"/>
                      <a:pt x="165100" y="473710"/>
                    </a:cubicBezTo>
                    <a:cubicBezTo>
                      <a:pt x="264160" y="414020"/>
                      <a:pt x="459740" y="259080"/>
                      <a:pt x="554990" y="209550"/>
                    </a:cubicBezTo>
                    <a:cubicBezTo>
                      <a:pt x="605790" y="182880"/>
                      <a:pt x="628650" y="171450"/>
                      <a:pt x="678180" y="162560"/>
                    </a:cubicBezTo>
                    <a:cubicBezTo>
                      <a:pt x="749300" y="149860"/>
                      <a:pt x="882650" y="187960"/>
                      <a:pt x="943610" y="162560"/>
                    </a:cubicBezTo>
                    <a:cubicBezTo>
                      <a:pt x="985520" y="146050"/>
                      <a:pt x="1003300" y="92710"/>
                      <a:pt x="1029970" y="77470"/>
                    </a:cubicBezTo>
                    <a:cubicBezTo>
                      <a:pt x="1047750" y="67310"/>
                      <a:pt x="1064260" y="63500"/>
                      <a:pt x="1080770" y="66040"/>
                    </a:cubicBezTo>
                    <a:cubicBezTo>
                      <a:pt x="1097280" y="68580"/>
                      <a:pt x="1116330" y="77470"/>
                      <a:pt x="1126490" y="91440"/>
                    </a:cubicBezTo>
                    <a:cubicBezTo>
                      <a:pt x="1137920" y="106680"/>
                      <a:pt x="1146810" y="135890"/>
                      <a:pt x="1140460" y="158750"/>
                    </a:cubicBezTo>
                    <a:cubicBezTo>
                      <a:pt x="1131570" y="190500"/>
                      <a:pt x="1080770" y="228600"/>
                      <a:pt x="1050290" y="257810"/>
                    </a:cubicBezTo>
                    <a:cubicBezTo>
                      <a:pt x="1022350" y="283210"/>
                      <a:pt x="995680" y="309880"/>
                      <a:pt x="966470" y="323850"/>
                    </a:cubicBezTo>
                    <a:cubicBezTo>
                      <a:pt x="941070" y="336550"/>
                      <a:pt x="911860" y="345440"/>
                      <a:pt x="885190" y="341630"/>
                    </a:cubicBezTo>
                    <a:cubicBezTo>
                      <a:pt x="857250" y="337820"/>
                      <a:pt x="824230" y="321310"/>
                      <a:pt x="802640" y="299720"/>
                    </a:cubicBezTo>
                    <a:cubicBezTo>
                      <a:pt x="777240" y="274320"/>
                      <a:pt x="758190" y="232410"/>
                      <a:pt x="749300" y="194310"/>
                    </a:cubicBezTo>
                    <a:cubicBezTo>
                      <a:pt x="740410" y="152400"/>
                      <a:pt x="742950" y="74930"/>
                      <a:pt x="753110" y="57150"/>
                    </a:cubicBezTo>
                    <a:cubicBezTo>
                      <a:pt x="756920" y="50800"/>
                      <a:pt x="760730" y="50800"/>
                      <a:pt x="767080" y="49530"/>
                    </a:cubicBezTo>
                    <a:cubicBezTo>
                      <a:pt x="775970" y="46990"/>
                      <a:pt x="788670" y="43180"/>
                      <a:pt x="800100" y="45720"/>
                    </a:cubicBezTo>
                    <a:cubicBezTo>
                      <a:pt x="814070" y="48260"/>
                      <a:pt x="831850" y="55880"/>
                      <a:pt x="842010" y="67310"/>
                    </a:cubicBezTo>
                    <a:cubicBezTo>
                      <a:pt x="852170" y="78740"/>
                      <a:pt x="859790" y="96520"/>
                      <a:pt x="859790" y="111760"/>
                    </a:cubicBezTo>
                    <a:cubicBezTo>
                      <a:pt x="859790" y="127000"/>
                      <a:pt x="857250" y="137160"/>
                      <a:pt x="843280" y="156210"/>
                    </a:cubicBezTo>
                    <a:cubicBezTo>
                      <a:pt x="795020" y="219710"/>
                      <a:pt x="490220" y="422910"/>
                      <a:pt x="391160" y="482600"/>
                    </a:cubicBezTo>
                    <a:cubicBezTo>
                      <a:pt x="346710" y="509270"/>
                      <a:pt x="318770" y="528320"/>
                      <a:pt x="289560" y="533400"/>
                    </a:cubicBezTo>
                    <a:cubicBezTo>
                      <a:pt x="270510" y="537210"/>
                      <a:pt x="251460" y="534670"/>
                      <a:pt x="237490" y="527050"/>
                    </a:cubicBezTo>
                    <a:cubicBezTo>
                      <a:pt x="222250" y="519430"/>
                      <a:pt x="207010" y="504190"/>
                      <a:pt x="201930" y="487680"/>
                    </a:cubicBezTo>
                    <a:cubicBezTo>
                      <a:pt x="195580" y="468630"/>
                      <a:pt x="198120" y="444500"/>
                      <a:pt x="210820" y="419100"/>
                    </a:cubicBezTo>
                    <a:cubicBezTo>
                      <a:pt x="234950" y="372110"/>
                      <a:pt x="328930" y="295910"/>
                      <a:pt x="384810" y="254000"/>
                    </a:cubicBezTo>
                    <a:cubicBezTo>
                      <a:pt x="429260" y="220980"/>
                      <a:pt x="477520" y="176530"/>
                      <a:pt x="514350" y="181610"/>
                    </a:cubicBezTo>
                    <a:cubicBezTo>
                      <a:pt x="548640" y="186690"/>
                      <a:pt x="594360" y="238760"/>
                      <a:pt x="600710" y="273050"/>
                    </a:cubicBezTo>
                    <a:cubicBezTo>
                      <a:pt x="607060" y="306070"/>
                      <a:pt x="572770" y="354330"/>
                      <a:pt x="552450" y="384810"/>
                    </a:cubicBezTo>
                    <a:cubicBezTo>
                      <a:pt x="535940" y="410210"/>
                      <a:pt x="516890" y="439420"/>
                      <a:pt x="494030" y="448310"/>
                    </a:cubicBezTo>
                    <a:cubicBezTo>
                      <a:pt x="472440" y="455930"/>
                      <a:pt x="439420" y="452120"/>
                      <a:pt x="421640" y="440690"/>
                    </a:cubicBezTo>
                    <a:cubicBezTo>
                      <a:pt x="403860" y="429260"/>
                      <a:pt x="389890" y="396240"/>
                      <a:pt x="387350" y="377190"/>
                    </a:cubicBezTo>
                    <a:cubicBezTo>
                      <a:pt x="386080" y="364490"/>
                      <a:pt x="389890" y="353060"/>
                      <a:pt x="396240" y="341630"/>
                    </a:cubicBezTo>
                    <a:cubicBezTo>
                      <a:pt x="403860" y="327660"/>
                      <a:pt x="417830" y="311150"/>
                      <a:pt x="435610" y="304800"/>
                    </a:cubicBezTo>
                    <a:cubicBezTo>
                      <a:pt x="461010" y="295910"/>
                      <a:pt x="518160" y="325120"/>
                      <a:pt x="539750" y="313690"/>
                    </a:cubicBezTo>
                    <a:cubicBezTo>
                      <a:pt x="554990" y="304800"/>
                      <a:pt x="552450" y="276860"/>
                      <a:pt x="565150" y="265430"/>
                    </a:cubicBezTo>
                    <a:cubicBezTo>
                      <a:pt x="577850" y="254000"/>
                      <a:pt x="599440" y="246380"/>
                      <a:pt x="615950" y="246380"/>
                    </a:cubicBezTo>
                    <a:cubicBezTo>
                      <a:pt x="632460" y="246380"/>
                      <a:pt x="654050" y="254000"/>
                      <a:pt x="666750" y="265430"/>
                    </a:cubicBezTo>
                    <a:cubicBezTo>
                      <a:pt x="679450" y="276860"/>
                      <a:pt x="688340" y="293370"/>
                      <a:pt x="692150" y="313690"/>
                    </a:cubicBezTo>
                    <a:cubicBezTo>
                      <a:pt x="697230" y="345440"/>
                      <a:pt x="689610" y="405130"/>
                      <a:pt x="671830" y="439420"/>
                    </a:cubicBezTo>
                    <a:cubicBezTo>
                      <a:pt x="656590" y="469900"/>
                      <a:pt x="624840" y="491490"/>
                      <a:pt x="599440" y="513080"/>
                    </a:cubicBezTo>
                    <a:cubicBezTo>
                      <a:pt x="575310" y="533400"/>
                      <a:pt x="544830" y="560070"/>
                      <a:pt x="520700" y="563880"/>
                    </a:cubicBezTo>
                    <a:cubicBezTo>
                      <a:pt x="502920" y="567690"/>
                      <a:pt x="483870" y="561340"/>
                      <a:pt x="469900" y="552450"/>
                    </a:cubicBezTo>
                    <a:cubicBezTo>
                      <a:pt x="457200" y="543560"/>
                      <a:pt x="445770" y="524510"/>
                      <a:pt x="440690" y="510540"/>
                    </a:cubicBezTo>
                    <a:cubicBezTo>
                      <a:pt x="436880" y="499110"/>
                      <a:pt x="435610" y="486410"/>
                      <a:pt x="439420" y="474980"/>
                    </a:cubicBezTo>
                    <a:cubicBezTo>
                      <a:pt x="443230" y="461010"/>
                      <a:pt x="450850" y="447040"/>
                      <a:pt x="468630" y="431800"/>
                    </a:cubicBezTo>
                    <a:cubicBezTo>
                      <a:pt x="511810" y="393700"/>
                      <a:pt x="674370" y="280670"/>
                      <a:pt x="742950" y="289560"/>
                    </a:cubicBezTo>
                    <a:cubicBezTo>
                      <a:pt x="791210" y="295910"/>
                      <a:pt x="859790" y="378460"/>
                      <a:pt x="854710" y="392430"/>
                    </a:cubicBezTo>
                    <a:cubicBezTo>
                      <a:pt x="852170" y="400050"/>
                      <a:pt x="819150" y="401320"/>
                      <a:pt x="803910" y="396240"/>
                    </a:cubicBezTo>
                    <a:cubicBezTo>
                      <a:pt x="788670" y="391160"/>
                      <a:pt x="770890" y="379730"/>
                      <a:pt x="763270" y="365760"/>
                    </a:cubicBezTo>
                    <a:cubicBezTo>
                      <a:pt x="754380" y="349250"/>
                      <a:pt x="751840" y="316230"/>
                      <a:pt x="758190" y="298450"/>
                    </a:cubicBezTo>
                    <a:cubicBezTo>
                      <a:pt x="763270" y="283210"/>
                      <a:pt x="782320" y="260350"/>
                      <a:pt x="793750" y="262890"/>
                    </a:cubicBezTo>
                    <a:cubicBezTo>
                      <a:pt x="812800" y="266700"/>
                      <a:pt x="858520" y="370840"/>
                      <a:pt x="848360" y="388620"/>
                    </a:cubicBezTo>
                    <a:cubicBezTo>
                      <a:pt x="842010" y="398780"/>
                      <a:pt x="812800" y="396240"/>
                      <a:pt x="798830" y="393700"/>
                    </a:cubicBezTo>
                    <a:cubicBezTo>
                      <a:pt x="787400" y="391160"/>
                      <a:pt x="777240" y="384810"/>
                      <a:pt x="768350" y="375920"/>
                    </a:cubicBezTo>
                    <a:cubicBezTo>
                      <a:pt x="758190" y="364490"/>
                      <a:pt x="748030" y="344170"/>
                      <a:pt x="746760" y="330200"/>
                    </a:cubicBezTo>
                    <a:cubicBezTo>
                      <a:pt x="745490" y="318770"/>
                      <a:pt x="746760" y="307340"/>
                      <a:pt x="753110" y="295910"/>
                    </a:cubicBezTo>
                    <a:cubicBezTo>
                      <a:pt x="760730" y="281940"/>
                      <a:pt x="773430" y="270510"/>
                      <a:pt x="792480" y="255270"/>
                    </a:cubicBezTo>
                    <a:cubicBezTo>
                      <a:pt x="826770" y="227330"/>
                      <a:pt x="882650" y="184150"/>
                      <a:pt x="949960" y="153670"/>
                    </a:cubicBezTo>
                    <a:cubicBezTo>
                      <a:pt x="1051560" y="107950"/>
                      <a:pt x="1252220" y="45720"/>
                      <a:pt x="1353820" y="40640"/>
                    </a:cubicBezTo>
                    <a:cubicBezTo>
                      <a:pt x="1413510" y="38100"/>
                      <a:pt x="1470660" y="35560"/>
                      <a:pt x="1497330" y="64770"/>
                    </a:cubicBezTo>
                    <a:cubicBezTo>
                      <a:pt x="1525270" y="93980"/>
                      <a:pt x="1525270" y="180340"/>
                      <a:pt x="1515110" y="219710"/>
                    </a:cubicBezTo>
                    <a:cubicBezTo>
                      <a:pt x="1507490" y="248920"/>
                      <a:pt x="1489710" y="267970"/>
                      <a:pt x="1464310" y="288290"/>
                    </a:cubicBezTo>
                    <a:cubicBezTo>
                      <a:pt x="1427480" y="318770"/>
                      <a:pt x="1342390" y="339090"/>
                      <a:pt x="1299210" y="363220"/>
                    </a:cubicBezTo>
                    <a:cubicBezTo>
                      <a:pt x="1268730" y="379730"/>
                      <a:pt x="1248410" y="392430"/>
                      <a:pt x="1225550" y="411480"/>
                    </a:cubicBezTo>
                    <a:cubicBezTo>
                      <a:pt x="1201420" y="431800"/>
                      <a:pt x="1182370" y="463550"/>
                      <a:pt x="1158240" y="483870"/>
                    </a:cubicBezTo>
                    <a:cubicBezTo>
                      <a:pt x="1135380" y="502920"/>
                      <a:pt x="1112520" y="515620"/>
                      <a:pt x="1084580" y="528320"/>
                    </a:cubicBezTo>
                    <a:cubicBezTo>
                      <a:pt x="1051560" y="543560"/>
                      <a:pt x="1014730" y="554990"/>
                      <a:pt x="974090" y="566420"/>
                    </a:cubicBezTo>
                    <a:cubicBezTo>
                      <a:pt x="927100" y="579120"/>
                      <a:pt x="869950" y="594360"/>
                      <a:pt x="816610" y="598170"/>
                    </a:cubicBezTo>
                    <a:cubicBezTo>
                      <a:pt x="763270" y="601980"/>
                      <a:pt x="704850" y="601980"/>
                      <a:pt x="654050" y="589280"/>
                    </a:cubicBezTo>
                    <a:cubicBezTo>
                      <a:pt x="604520" y="577850"/>
                      <a:pt x="546100" y="558800"/>
                      <a:pt x="515620" y="528320"/>
                    </a:cubicBezTo>
                    <a:cubicBezTo>
                      <a:pt x="491490" y="504190"/>
                      <a:pt x="473710" y="466090"/>
                      <a:pt x="473710" y="435610"/>
                    </a:cubicBezTo>
                    <a:cubicBezTo>
                      <a:pt x="473710" y="406400"/>
                      <a:pt x="486410" y="375920"/>
                      <a:pt x="514350" y="350520"/>
                    </a:cubicBezTo>
                    <a:cubicBezTo>
                      <a:pt x="561340" y="307340"/>
                      <a:pt x="687070" y="279400"/>
                      <a:pt x="782320" y="250190"/>
                    </a:cubicBezTo>
                    <a:cubicBezTo>
                      <a:pt x="889000" y="217170"/>
                      <a:pt x="1043940" y="179070"/>
                      <a:pt x="1123950" y="167640"/>
                    </a:cubicBezTo>
                    <a:cubicBezTo>
                      <a:pt x="1165860" y="161290"/>
                      <a:pt x="1188720" y="161290"/>
                      <a:pt x="1220470" y="163830"/>
                    </a:cubicBezTo>
                    <a:cubicBezTo>
                      <a:pt x="1252220" y="166370"/>
                      <a:pt x="1292860" y="163830"/>
                      <a:pt x="1316990" y="182880"/>
                    </a:cubicBezTo>
                    <a:cubicBezTo>
                      <a:pt x="1344930" y="205740"/>
                      <a:pt x="1379220" y="274320"/>
                      <a:pt x="1369060" y="303530"/>
                    </a:cubicBezTo>
                    <a:cubicBezTo>
                      <a:pt x="1360170" y="328930"/>
                      <a:pt x="1303020" y="359410"/>
                      <a:pt x="1277620" y="353060"/>
                    </a:cubicBezTo>
                    <a:cubicBezTo>
                      <a:pt x="1250950" y="346710"/>
                      <a:pt x="1216660" y="254000"/>
                      <a:pt x="1214120" y="255270"/>
                    </a:cubicBezTo>
                    <a:cubicBezTo>
                      <a:pt x="1211580" y="256540"/>
                      <a:pt x="1238250" y="293370"/>
                      <a:pt x="1236980" y="311150"/>
                    </a:cubicBezTo>
                    <a:cubicBezTo>
                      <a:pt x="1235710" y="328930"/>
                      <a:pt x="1216660" y="351790"/>
                      <a:pt x="1203960" y="360680"/>
                    </a:cubicBezTo>
                    <a:cubicBezTo>
                      <a:pt x="1195070" y="367030"/>
                      <a:pt x="1184910" y="369570"/>
                      <a:pt x="1173480" y="369570"/>
                    </a:cubicBezTo>
                    <a:cubicBezTo>
                      <a:pt x="1155700" y="369570"/>
                      <a:pt x="1136650" y="347980"/>
                      <a:pt x="1109980" y="349250"/>
                    </a:cubicBezTo>
                    <a:cubicBezTo>
                      <a:pt x="1061720" y="351790"/>
                      <a:pt x="981710" y="416560"/>
                      <a:pt x="914400" y="439420"/>
                    </a:cubicBezTo>
                    <a:cubicBezTo>
                      <a:pt x="847090" y="463550"/>
                      <a:pt x="773430" y="481330"/>
                      <a:pt x="704850" y="490220"/>
                    </a:cubicBezTo>
                    <a:cubicBezTo>
                      <a:pt x="640080" y="499110"/>
                      <a:pt x="552450" y="502920"/>
                      <a:pt x="511810" y="495300"/>
                    </a:cubicBezTo>
                    <a:cubicBezTo>
                      <a:pt x="492760" y="491490"/>
                      <a:pt x="480060" y="487680"/>
                      <a:pt x="469900" y="478790"/>
                    </a:cubicBezTo>
                    <a:cubicBezTo>
                      <a:pt x="459740" y="469900"/>
                      <a:pt x="449580" y="453390"/>
                      <a:pt x="448310" y="439420"/>
                    </a:cubicBezTo>
                    <a:cubicBezTo>
                      <a:pt x="447040" y="425450"/>
                      <a:pt x="449580" y="408940"/>
                      <a:pt x="459740" y="396240"/>
                    </a:cubicBezTo>
                    <a:cubicBezTo>
                      <a:pt x="476250" y="374650"/>
                      <a:pt x="510540" y="360680"/>
                      <a:pt x="561340" y="340360"/>
                    </a:cubicBezTo>
                    <a:cubicBezTo>
                      <a:pt x="688340" y="290830"/>
                      <a:pt x="1168400" y="157480"/>
                      <a:pt x="1262380" y="163830"/>
                    </a:cubicBezTo>
                    <a:cubicBezTo>
                      <a:pt x="1286510" y="165100"/>
                      <a:pt x="1295400" y="171450"/>
                      <a:pt x="1306830" y="181610"/>
                    </a:cubicBezTo>
                    <a:cubicBezTo>
                      <a:pt x="1318260" y="191770"/>
                      <a:pt x="1327150" y="208280"/>
                      <a:pt x="1328420" y="223520"/>
                    </a:cubicBezTo>
                    <a:cubicBezTo>
                      <a:pt x="1329690" y="238760"/>
                      <a:pt x="1325880" y="257810"/>
                      <a:pt x="1316990" y="270510"/>
                    </a:cubicBezTo>
                    <a:cubicBezTo>
                      <a:pt x="1308100" y="283210"/>
                      <a:pt x="1277620" y="297180"/>
                      <a:pt x="1277620" y="297180"/>
                    </a:cubicBezTo>
                  </a:path>
                </a:pathLst>
              </a:custGeom>
              <a:solidFill>
                <a:srgbClr val="121B1F"/>
              </a:solidFill>
              <a:ln cap="sq">
                <a:noFill/>
                <a:prstDash val="solid"/>
                <a:miter/>
              </a:ln>
            </p:spPr>
          </p:sp>
        </p:grpSp>
        <p:sp>
          <p:nvSpPr>
            <p:cNvPr id="25" name="TextBox 25"/>
            <p:cNvSpPr txBox="1"/>
            <p:nvPr/>
          </p:nvSpPr>
          <p:spPr>
            <a:xfrm>
              <a:off x="4441419" y="4502276"/>
              <a:ext cx="2511179" cy="1269375"/>
            </a:xfrm>
            <a:prstGeom prst="rect">
              <a:avLst/>
            </a:prstGeom>
          </p:spPr>
          <p:txBody>
            <a:bodyPr lIns="0" tIns="0" rIns="0" bIns="0" rtlCol="0" anchor="t">
              <a:spAutoFit/>
            </a:bodyPr>
            <a:lstStyle/>
            <a:p>
              <a:pPr algn="ctr">
                <a:lnSpc>
                  <a:spcPts val="8022"/>
                </a:lnSpc>
              </a:pPr>
              <a:r>
                <a:rPr lang="en-US" sz="5730" spc="-481">
                  <a:solidFill>
                    <a:srgbClr val="8A2821"/>
                  </a:solidFill>
                  <a:latin typeface="Pompiere"/>
                </a:rPr>
                <a:t>propagation</a:t>
              </a:r>
            </a:p>
          </p:txBody>
        </p:sp>
        <p:grpSp>
          <p:nvGrpSpPr>
            <p:cNvPr id="26" name="Group 26"/>
            <p:cNvGrpSpPr/>
            <p:nvPr/>
          </p:nvGrpSpPr>
          <p:grpSpPr>
            <a:xfrm>
              <a:off x="7879126" y="3875967"/>
              <a:ext cx="602856" cy="598689"/>
              <a:chOff x="0" y="0"/>
              <a:chExt cx="551180" cy="547370"/>
            </a:xfrm>
          </p:grpSpPr>
          <p:sp>
            <p:nvSpPr>
              <p:cNvPr id="27" name="Freeform 27"/>
              <p:cNvSpPr/>
              <p:nvPr/>
            </p:nvSpPr>
            <p:spPr>
              <a:xfrm>
                <a:off x="44450" y="45720"/>
                <a:ext cx="455930" cy="457200"/>
              </a:xfrm>
              <a:custGeom>
                <a:avLst/>
                <a:gdLst/>
                <a:ahLst/>
                <a:cxnLst/>
                <a:rect l="l" t="t" r="r" b="b"/>
                <a:pathLst>
                  <a:path w="455930" h="457200">
                    <a:moveTo>
                      <a:pt x="350520" y="448310"/>
                    </a:moveTo>
                    <a:cubicBezTo>
                      <a:pt x="113030" y="336550"/>
                      <a:pt x="177800" y="318770"/>
                      <a:pt x="176530" y="298450"/>
                    </a:cubicBezTo>
                    <a:cubicBezTo>
                      <a:pt x="175260" y="269240"/>
                      <a:pt x="82550" y="234950"/>
                      <a:pt x="53340" y="200660"/>
                    </a:cubicBezTo>
                    <a:cubicBezTo>
                      <a:pt x="30480" y="172720"/>
                      <a:pt x="15240" y="140970"/>
                      <a:pt x="8890" y="114300"/>
                    </a:cubicBezTo>
                    <a:cubicBezTo>
                      <a:pt x="3810" y="93980"/>
                      <a:pt x="2540" y="74930"/>
                      <a:pt x="8890" y="58420"/>
                    </a:cubicBezTo>
                    <a:cubicBezTo>
                      <a:pt x="15240" y="40640"/>
                      <a:pt x="29210" y="21590"/>
                      <a:pt x="45720" y="12700"/>
                    </a:cubicBezTo>
                    <a:cubicBezTo>
                      <a:pt x="64770" y="2540"/>
                      <a:pt x="100330" y="1270"/>
                      <a:pt x="120650" y="10160"/>
                    </a:cubicBezTo>
                    <a:cubicBezTo>
                      <a:pt x="140970" y="19050"/>
                      <a:pt x="147320" y="55880"/>
                      <a:pt x="166370" y="69850"/>
                    </a:cubicBezTo>
                    <a:cubicBezTo>
                      <a:pt x="186690" y="85090"/>
                      <a:pt x="220980" y="78740"/>
                      <a:pt x="238760" y="97790"/>
                    </a:cubicBezTo>
                    <a:cubicBezTo>
                      <a:pt x="261620" y="120650"/>
                      <a:pt x="278130" y="181610"/>
                      <a:pt x="279400" y="205740"/>
                    </a:cubicBezTo>
                    <a:cubicBezTo>
                      <a:pt x="279400" y="217170"/>
                      <a:pt x="278130" y="222250"/>
                      <a:pt x="271780" y="231140"/>
                    </a:cubicBezTo>
                    <a:cubicBezTo>
                      <a:pt x="261620" y="245110"/>
                      <a:pt x="228600" y="271780"/>
                      <a:pt x="208280" y="275590"/>
                    </a:cubicBezTo>
                    <a:cubicBezTo>
                      <a:pt x="191770" y="279400"/>
                      <a:pt x="171450" y="275590"/>
                      <a:pt x="157480" y="265430"/>
                    </a:cubicBezTo>
                    <a:cubicBezTo>
                      <a:pt x="139700" y="252730"/>
                      <a:pt x="116840" y="222250"/>
                      <a:pt x="115570" y="199390"/>
                    </a:cubicBezTo>
                    <a:cubicBezTo>
                      <a:pt x="114300" y="176530"/>
                      <a:pt x="132080" y="143510"/>
                      <a:pt x="147320" y="129540"/>
                    </a:cubicBezTo>
                    <a:cubicBezTo>
                      <a:pt x="160020" y="118110"/>
                      <a:pt x="180340" y="111760"/>
                      <a:pt x="196850" y="111760"/>
                    </a:cubicBezTo>
                    <a:cubicBezTo>
                      <a:pt x="213360" y="111760"/>
                      <a:pt x="233680" y="115570"/>
                      <a:pt x="246380" y="127000"/>
                    </a:cubicBezTo>
                    <a:cubicBezTo>
                      <a:pt x="262890" y="140970"/>
                      <a:pt x="281940" y="173990"/>
                      <a:pt x="280670" y="196850"/>
                    </a:cubicBezTo>
                    <a:cubicBezTo>
                      <a:pt x="279400" y="219710"/>
                      <a:pt x="260350" y="251460"/>
                      <a:pt x="241300" y="262890"/>
                    </a:cubicBezTo>
                    <a:cubicBezTo>
                      <a:pt x="222250" y="274320"/>
                      <a:pt x="185420" y="275590"/>
                      <a:pt x="165100" y="269240"/>
                    </a:cubicBezTo>
                    <a:cubicBezTo>
                      <a:pt x="148590" y="264160"/>
                      <a:pt x="133350" y="248920"/>
                      <a:pt x="125730" y="233680"/>
                    </a:cubicBezTo>
                    <a:cubicBezTo>
                      <a:pt x="118110" y="219710"/>
                      <a:pt x="115570" y="181610"/>
                      <a:pt x="116840" y="181610"/>
                    </a:cubicBezTo>
                    <a:cubicBezTo>
                      <a:pt x="118110" y="181610"/>
                      <a:pt x="133350" y="215900"/>
                      <a:pt x="129540" y="218440"/>
                    </a:cubicBezTo>
                    <a:cubicBezTo>
                      <a:pt x="121920" y="223520"/>
                      <a:pt x="16510" y="132080"/>
                      <a:pt x="6350" y="96520"/>
                    </a:cubicBezTo>
                    <a:cubicBezTo>
                      <a:pt x="0" y="76200"/>
                      <a:pt x="8890" y="55880"/>
                      <a:pt x="17780" y="40640"/>
                    </a:cubicBezTo>
                    <a:cubicBezTo>
                      <a:pt x="26670" y="25400"/>
                      <a:pt x="45720" y="8890"/>
                      <a:pt x="63500" y="5080"/>
                    </a:cubicBezTo>
                    <a:cubicBezTo>
                      <a:pt x="85090" y="0"/>
                      <a:pt x="113030" y="2540"/>
                      <a:pt x="138430" y="20320"/>
                    </a:cubicBezTo>
                    <a:cubicBezTo>
                      <a:pt x="184150" y="52070"/>
                      <a:pt x="259080" y="179070"/>
                      <a:pt x="275590" y="240030"/>
                    </a:cubicBezTo>
                    <a:cubicBezTo>
                      <a:pt x="285750" y="278130"/>
                      <a:pt x="279400" y="308610"/>
                      <a:pt x="270510" y="341630"/>
                    </a:cubicBezTo>
                    <a:cubicBezTo>
                      <a:pt x="261620" y="374650"/>
                      <a:pt x="247650" y="420370"/>
                      <a:pt x="220980" y="438150"/>
                    </a:cubicBezTo>
                    <a:cubicBezTo>
                      <a:pt x="191770" y="457200"/>
                      <a:pt x="125730" y="457200"/>
                      <a:pt x="96520" y="441960"/>
                    </a:cubicBezTo>
                    <a:cubicBezTo>
                      <a:pt x="71120" y="427990"/>
                      <a:pt x="57150" y="393700"/>
                      <a:pt x="45720" y="364490"/>
                    </a:cubicBezTo>
                    <a:cubicBezTo>
                      <a:pt x="33020" y="331470"/>
                      <a:pt x="10160" y="275590"/>
                      <a:pt x="26670" y="251460"/>
                    </a:cubicBezTo>
                    <a:cubicBezTo>
                      <a:pt x="44450" y="224790"/>
                      <a:pt x="106680" y="215900"/>
                      <a:pt x="158750" y="219710"/>
                    </a:cubicBezTo>
                    <a:cubicBezTo>
                      <a:pt x="234950" y="224790"/>
                      <a:pt x="400050" y="290830"/>
                      <a:pt x="438150" y="330200"/>
                    </a:cubicBezTo>
                    <a:cubicBezTo>
                      <a:pt x="454660" y="346710"/>
                      <a:pt x="455930" y="365760"/>
                      <a:pt x="455930" y="381000"/>
                    </a:cubicBezTo>
                    <a:cubicBezTo>
                      <a:pt x="455930" y="393700"/>
                      <a:pt x="453390" y="406400"/>
                      <a:pt x="445770" y="416560"/>
                    </a:cubicBezTo>
                    <a:cubicBezTo>
                      <a:pt x="436880" y="429260"/>
                      <a:pt x="420370" y="445770"/>
                      <a:pt x="403860" y="450850"/>
                    </a:cubicBezTo>
                    <a:cubicBezTo>
                      <a:pt x="388620" y="455930"/>
                      <a:pt x="350520" y="448310"/>
                      <a:pt x="350520" y="448310"/>
                    </a:cubicBezTo>
                  </a:path>
                </a:pathLst>
              </a:custGeom>
              <a:solidFill>
                <a:srgbClr val="121B1F"/>
              </a:solidFill>
              <a:ln cap="sq">
                <a:noFill/>
                <a:prstDash val="solid"/>
                <a:miter/>
              </a:ln>
            </p:spPr>
          </p:sp>
        </p:grpSp>
        <p:grpSp>
          <p:nvGrpSpPr>
            <p:cNvPr id="28" name="Group 28"/>
            <p:cNvGrpSpPr/>
            <p:nvPr/>
          </p:nvGrpSpPr>
          <p:grpSpPr>
            <a:xfrm>
              <a:off x="8230560" y="1845148"/>
              <a:ext cx="775101" cy="534792"/>
              <a:chOff x="0" y="0"/>
              <a:chExt cx="708660" cy="488950"/>
            </a:xfrm>
          </p:grpSpPr>
          <p:sp>
            <p:nvSpPr>
              <p:cNvPr id="29" name="Freeform 29"/>
              <p:cNvSpPr/>
              <p:nvPr/>
            </p:nvSpPr>
            <p:spPr>
              <a:xfrm>
                <a:off x="38100" y="40640"/>
                <a:ext cx="622300" cy="397510"/>
              </a:xfrm>
              <a:custGeom>
                <a:avLst/>
                <a:gdLst/>
                <a:ahLst/>
                <a:cxnLst/>
                <a:rect l="l" t="t" r="r" b="b"/>
                <a:pathLst>
                  <a:path w="622300" h="397510">
                    <a:moveTo>
                      <a:pt x="468630" y="200660"/>
                    </a:moveTo>
                    <a:cubicBezTo>
                      <a:pt x="299720" y="166370"/>
                      <a:pt x="158750" y="177800"/>
                      <a:pt x="153670" y="160020"/>
                    </a:cubicBezTo>
                    <a:cubicBezTo>
                      <a:pt x="149860" y="148590"/>
                      <a:pt x="198120" y="109220"/>
                      <a:pt x="220980" y="107950"/>
                    </a:cubicBezTo>
                    <a:cubicBezTo>
                      <a:pt x="242570" y="106680"/>
                      <a:pt x="273050" y="127000"/>
                      <a:pt x="284480" y="146050"/>
                    </a:cubicBezTo>
                    <a:cubicBezTo>
                      <a:pt x="295910" y="165100"/>
                      <a:pt x="293370" y="200660"/>
                      <a:pt x="288290" y="219710"/>
                    </a:cubicBezTo>
                    <a:cubicBezTo>
                      <a:pt x="284480" y="232410"/>
                      <a:pt x="275590" y="242570"/>
                      <a:pt x="265430" y="250190"/>
                    </a:cubicBezTo>
                    <a:cubicBezTo>
                      <a:pt x="255270" y="257810"/>
                      <a:pt x="240030" y="262890"/>
                      <a:pt x="229870" y="265430"/>
                    </a:cubicBezTo>
                    <a:cubicBezTo>
                      <a:pt x="222250" y="266700"/>
                      <a:pt x="214630" y="270510"/>
                      <a:pt x="210820" y="266700"/>
                    </a:cubicBezTo>
                    <a:cubicBezTo>
                      <a:pt x="200660" y="255270"/>
                      <a:pt x="209550" y="157480"/>
                      <a:pt x="237490" y="134620"/>
                    </a:cubicBezTo>
                    <a:cubicBezTo>
                      <a:pt x="269240" y="109220"/>
                      <a:pt x="350520" y="139700"/>
                      <a:pt x="402590" y="132080"/>
                    </a:cubicBezTo>
                    <a:cubicBezTo>
                      <a:pt x="452120" y="124460"/>
                      <a:pt x="508000" y="88900"/>
                      <a:pt x="543560" y="88900"/>
                    </a:cubicBezTo>
                    <a:cubicBezTo>
                      <a:pt x="565150" y="88900"/>
                      <a:pt x="581660" y="95250"/>
                      <a:pt x="594360" y="105410"/>
                    </a:cubicBezTo>
                    <a:cubicBezTo>
                      <a:pt x="607060" y="115570"/>
                      <a:pt x="617220" y="135890"/>
                      <a:pt x="619760" y="152400"/>
                    </a:cubicBezTo>
                    <a:cubicBezTo>
                      <a:pt x="622300" y="168910"/>
                      <a:pt x="619760" y="184150"/>
                      <a:pt x="608330" y="204470"/>
                    </a:cubicBezTo>
                    <a:cubicBezTo>
                      <a:pt x="584200" y="250190"/>
                      <a:pt x="473710" y="363220"/>
                      <a:pt x="431800" y="387350"/>
                    </a:cubicBezTo>
                    <a:cubicBezTo>
                      <a:pt x="414020" y="397510"/>
                      <a:pt x="403860" y="397510"/>
                      <a:pt x="388620" y="397510"/>
                    </a:cubicBezTo>
                    <a:cubicBezTo>
                      <a:pt x="372110" y="397510"/>
                      <a:pt x="349250" y="391160"/>
                      <a:pt x="336550" y="382270"/>
                    </a:cubicBezTo>
                    <a:cubicBezTo>
                      <a:pt x="326390" y="374650"/>
                      <a:pt x="318770" y="364490"/>
                      <a:pt x="313690" y="353060"/>
                    </a:cubicBezTo>
                    <a:cubicBezTo>
                      <a:pt x="308610" y="339090"/>
                      <a:pt x="304800" y="316230"/>
                      <a:pt x="309880" y="299720"/>
                    </a:cubicBezTo>
                    <a:cubicBezTo>
                      <a:pt x="314960" y="283210"/>
                      <a:pt x="344170" y="257810"/>
                      <a:pt x="342900" y="256540"/>
                    </a:cubicBezTo>
                    <a:cubicBezTo>
                      <a:pt x="341630" y="255270"/>
                      <a:pt x="314960" y="287020"/>
                      <a:pt x="311150" y="284480"/>
                    </a:cubicBezTo>
                    <a:cubicBezTo>
                      <a:pt x="308610" y="283210"/>
                      <a:pt x="309880" y="269240"/>
                      <a:pt x="314960" y="260350"/>
                    </a:cubicBezTo>
                    <a:cubicBezTo>
                      <a:pt x="322580" y="245110"/>
                      <a:pt x="349250" y="218440"/>
                      <a:pt x="368300" y="212090"/>
                    </a:cubicBezTo>
                    <a:cubicBezTo>
                      <a:pt x="383540" y="207010"/>
                      <a:pt x="402590" y="209550"/>
                      <a:pt x="416560" y="215900"/>
                    </a:cubicBezTo>
                    <a:cubicBezTo>
                      <a:pt x="430530" y="222250"/>
                      <a:pt x="444500" y="234950"/>
                      <a:pt x="452120" y="248920"/>
                    </a:cubicBezTo>
                    <a:cubicBezTo>
                      <a:pt x="459740" y="261620"/>
                      <a:pt x="463550" y="280670"/>
                      <a:pt x="462280" y="295910"/>
                    </a:cubicBezTo>
                    <a:cubicBezTo>
                      <a:pt x="461010" y="311150"/>
                      <a:pt x="453390" y="328930"/>
                      <a:pt x="440690" y="339090"/>
                    </a:cubicBezTo>
                    <a:cubicBezTo>
                      <a:pt x="425450" y="351790"/>
                      <a:pt x="393700" y="364490"/>
                      <a:pt x="373380" y="360680"/>
                    </a:cubicBezTo>
                    <a:cubicBezTo>
                      <a:pt x="353060" y="356870"/>
                      <a:pt x="326390" y="335280"/>
                      <a:pt x="317500" y="316230"/>
                    </a:cubicBezTo>
                    <a:cubicBezTo>
                      <a:pt x="308610" y="297180"/>
                      <a:pt x="311150" y="262890"/>
                      <a:pt x="322580" y="245110"/>
                    </a:cubicBezTo>
                    <a:cubicBezTo>
                      <a:pt x="334010" y="227330"/>
                      <a:pt x="363220" y="210820"/>
                      <a:pt x="384810" y="210820"/>
                    </a:cubicBezTo>
                    <a:cubicBezTo>
                      <a:pt x="405130" y="210820"/>
                      <a:pt x="435610" y="226060"/>
                      <a:pt x="448310" y="241300"/>
                    </a:cubicBezTo>
                    <a:cubicBezTo>
                      <a:pt x="458470" y="254000"/>
                      <a:pt x="463550" y="270510"/>
                      <a:pt x="462280" y="288290"/>
                    </a:cubicBezTo>
                    <a:cubicBezTo>
                      <a:pt x="461010" y="314960"/>
                      <a:pt x="440690" y="369570"/>
                      <a:pt x="422910" y="386080"/>
                    </a:cubicBezTo>
                    <a:cubicBezTo>
                      <a:pt x="412750" y="394970"/>
                      <a:pt x="401320" y="397510"/>
                      <a:pt x="388620" y="397510"/>
                    </a:cubicBezTo>
                    <a:cubicBezTo>
                      <a:pt x="373380" y="397510"/>
                      <a:pt x="350520" y="392430"/>
                      <a:pt x="336550" y="382270"/>
                    </a:cubicBezTo>
                    <a:cubicBezTo>
                      <a:pt x="323850" y="372110"/>
                      <a:pt x="312420" y="353060"/>
                      <a:pt x="308610" y="336550"/>
                    </a:cubicBezTo>
                    <a:cubicBezTo>
                      <a:pt x="304800" y="320040"/>
                      <a:pt x="306070" y="303530"/>
                      <a:pt x="317500" y="283210"/>
                    </a:cubicBezTo>
                    <a:cubicBezTo>
                      <a:pt x="342900" y="234950"/>
                      <a:pt x="476250" y="107950"/>
                      <a:pt x="525780" y="91440"/>
                    </a:cubicBezTo>
                    <a:cubicBezTo>
                      <a:pt x="547370" y="83820"/>
                      <a:pt x="563880" y="87630"/>
                      <a:pt x="579120" y="96520"/>
                    </a:cubicBezTo>
                    <a:cubicBezTo>
                      <a:pt x="595630" y="106680"/>
                      <a:pt x="617220" y="132080"/>
                      <a:pt x="619760" y="152400"/>
                    </a:cubicBezTo>
                    <a:cubicBezTo>
                      <a:pt x="622300" y="172720"/>
                      <a:pt x="615950" y="199390"/>
                      <a:pt x="596900" y="218440"/>
                    </a:cubicBezTo>
                    <a:cubicBezTo>
                      <a:pt x="565150" y="250190"/>
                      <a:pt x="458470" y="275590"/>
                      <a:pt x="401320" y="284480"/>
                    </a:cubicBezTo>
                    <a:cubicBezTo>
                      <a:pt x="358140" y="292100"/>
                      <a:pt x="320040" y="288290"/>
                      <a:pt x="284480" y="284480"/>
                    </a:cubicBezTo>
                    <a:cubicBezTo>
                      <a:pt x="252730" y="280670"/>
                      <a:pt x="212090" y="285750"/>
                      <a:pt x="198120" y="265430"/>
                    </a:cubicBezTo>
                    <a:cubicBezTo>
                      <a:pt x="179070" y="238760"/>
                      <a:pt x="205740" y="119380"/>
                      <a:pt x="220980" y="107950"/>
                    </a:cubicBezTo>
                    <a:cubicBezTo>
                      <a:pt x="226060" y="104140"/>
                      <a:pt x="233680" y="109220"/>
                      <a:pt x="240030" y="111760"/>
                    </a:cubicBezTo>
                    <a:cubicBezTo>
                      <a:pt x="250190" y="115570"/>
                      <a:pt x="264160" y="120650"/>
                      <a:pt x="273050" y="130810"/>
                    </a:cubicBezTo>
                    <a:cubicBezTo>
                      <a:pt x="284480" y="143510"/>
                      <a:pt x="294640" y="165100"/>
                      <a:pt x="295910" y="182880"/>
                    </a:cubicBezTo>
                    <a:cubicBezTo>
                      <a:pt x="297180" y="200660"/>
                      <a:pt x="289560" y="222250"/>
                      <a:pt x="278130" y="236220"/>
                    </a:cubicBezTo>
                    <a:cubicBezTo>
                      <a:pt x="266700" y="250190"/>
                      <a:pt x="250190" y="259080"/>
                      <a:pt x="229870" y="265430"/>
                    </a:cubicBezTo>
                    <a:cubicBezTo>
                      <a:pt x="201930" y="274320"/>
                      <a:pt x="156210" y="280670"/>
                      <a:pt x="121920" y="269240"/>
                    </a:cubicBezTo>
                    <a:cubicBezTo>
                      <a:pt x="83820" y="256540"/>
                      <a:pt x="25400" y="222250"/>
                      <a:pt x="12700" y="186690"/>
                    </a:cubicBezTo>
                    <a:cubicBezTo>
                      <a:pt x="0" y="152400"/>
                      <a:pt x="16510" y="90170"/>
                      <a:pt x="40640" y="60960"/>
                    </a:cubicBezTo>
                    <a:cubicBezTo>
                      <a:pt x="64770" y="31750"/>
                      <a:pt x="109220" y="17780"/>
                      <a:pt x="154940" y="10160"/>
                    </a:cubicBezTo>
                    <a:cubicBezTo>
                      <a:pt x="217170" y="0"/>
                      <a:pt x="321310" y="19050"/>
                      <a:pt x="387350" y="29210"/>
                    </a:cubicBezTo>
                    <a:cubicBezTo>
                      <a:pt x="436880" y="36830"/>
                      <a:pt x="488950" y="40640"/>
                      <a:pt x="518160" y="57150"/>
                    </a:cubicBezTo>
                    <a:cubicBezTo>
                      <a:pt x="537210" y="67310"/>
                      <a:pt x="549910" y="81280"/>
                      <a:pt x="556260" y="96520"/>
                    </a:cubicBezTo>
                    <a:cubicBezTo>
                      <a:pt x="562610" y="111760"/>
                      <a:pt x="562610" y="134620"/>
                      <a:pt x="557530" y="151130"/>
                    </a:cubicBezTo>
                    <a:cubicBezTo>
                      <a:pt x="552450" y="167640"/>
                      <a:pt x="537210" y="185420"/>
                      <a:pt x="521970" y="193040"/>
                    </a:cubicBezTo>
                    <a:cubicBezTo>
                      <a:pt x="506730" y="200660"/>
                      <a:pt x="468630" y="200660"/>
                      <a:pt x="468630" y="200660"/>
                    </a:cubicBezTo>
                  </a:path>
                </a:pathLst>
              </a:custGeom>
              <a:solidFill>
                <a:srgbClr val="121B1F"/>
              </a:solidFill>
              <a:ln cap="sq">
                <a:noFill/>
                <a:prstDash val="solid"/>
                <a:miter/>
              </a:ln>
            </p:spPr>
          </p:sp>
        </p:grpSp>
        <p:sp>
          <p:nvSpPr>
            <p:cNvPr id="30" name="TextBox 30"/>
            <p:cNvSpPr txBox="1"/>
            <p:nvPr/>
          </p:nvSpPr>
          <p:spPr>
            <a:xfrm>
              <a:off x="7705046" y="1434843"/>
              <a:ext cx="2120370" cy="945096"/>
            </a:xfrm>
            <a:prstGeom prst="rect">
              <a:avLst/>
            </a:prstGeom>
          </p:spPr>
          <p:txBody>
            <a:bodyPr lIns="0" tIns="0" rIns="0" bIns="0" rtlCol="0" anchor="t">
              <a:spAutoFit/>
            </a:bodyPr>
            <a:lstStyle/>
            <a:p>
              <a:pPr marL="0" lvl="0" indent="0" algn="l">
                <a:lnSpc>
                  <a:spcPts val="5999"/>
                </a:lnSpc>
                <a:spcBef>
                  <a:spcPct val="0"/>
                </a:spcBef>
              </a:pPr>
              <a:r>
                <a:rPr lang="en-US" sz="4285" spc="-359">
                  <a:solidFill>
                    <a:srgbClr val="D13D32"/>
                  </a:solidFill>
                  <a:latin typeface="Pompiere"/>
                </a:rPr>
                <a:t>e</a:t>
              </a:r>
              <a:r>
                <a:rPr lang="en-US" sz="4285" u="none" strike="noStrike" spc="-359">
                  <a:solidFill>
                    <a:srgbClr val="D13D32"/>
                  </a:solidFill>
                  <a:latin typeface="Pompiere"/>
                </a:rPr>
                <a:t>xtract</a:t>
              </a:r>
            </a:p>
          </p:txBody>
        </p:sp>
        <p:grpSp>
          <p:nvGrpSpPr>
            <p:cNvPr id="31" name="Group 31"/>
            <p:cNvGrpSpPr/>
            <p:nvPr/>
          </p:nvGrpSpPr>
          <p:grpSpPr>
            <a:xfrm>
              <a:off x="1629703" y="3803736"/>
              <a:ext cx="448669" cy="413943"/>
              <a:chOff x="0" y="0"/>
              <a:chExt cx="410210" cy="378460"/>
            </a:xfrm>
          </p:grpSpPr>
          <p:sp>
            <p:nvSpPr>
              <p:cNvPr id="32" name="Freeform 32"/>
              <p:cNvSpPr/>
              <p:nvPr/>
            </p:nvSpPr>
            <p:spPr>
              <a:xfrm>
                <a:off x="49530" y="45720"/>
                <a:ext cx="312420" cy="284480"/>
              </a:xfrm>
              <a:custGeom>
                <a:avLst/>
                <a:gdLst/>
                <a:ahLst/>
                <a:cxnLst/>
                <a:rect l="l" t="t" r="r" b="b"/>
                <a:pathLst>
                  <a:path w="312420" h="284480">
                    <a:moveTo>
                      <a:pt x="283210" y="139700"/>
                    </a:moveTo>
                    <a:cubicBezTo>
                      <a:pt x="81280" y="284480"/>
                      <a:pt x="57150" y="281940"/>
                      <a:pt x="39370" y="273050"/>
                    </a:cubicBezTo>
                    <a:cubicBezTo>
                      <a:pt x="24130" y="265430"/>
                      <a:pt x="10160" y="245110"/>
                      <a:pt x="5080" y="231140"/>
                    </a:cubicBezTo>
                    <a:cubicBezTo>
                      <a:pt x="0" y="219710"/>
                      <a:pt x="0" y="208280"/>
                      <a:pt x="2540" y="195580"/>
                    </a:cubicBezTo>
                    <a:cubicBezTo>
                      <a:pt x="6350" y="180340"/>
                      <a:pt x="13970" y="158750"/>
                      <a:pt x="29210" y="149860"/>
                    </a:cubicBezTo>
                    <a:cubicBezTo>
                      <a:pt x="49530" y="138430"/>
                      <a:pt x="95250" y="161290"/>
                      <a:pt x="124460" y="152400"/>
                    </a:cubicBezTo>
                    <a:cubicBezTo>
                      <a:pt x="154940" y="142240"/>
                      <a:pt x="179070" y="95250"/>
                      <a:pt x="205740" y="91440"/>
                    </a:cubicBezTo>
                    <a:cubicBezTo>
                      <a:pt x="228600" y="88900"/>
                      <a:pt x="259080" y="104140"/>
                      <a:pt x="273050" y="118110"/>
                    </a:cubicBezTo>
                    <a:cubicBezTo>
                      <a:pt x="284480" y="129540"/>
                      <a:pt x="290830" y="149860"/>
                      <a:pt x="290830" y="165100"/>
                    </a:cubicBezTo>
                    <a:cubicBezTo>
                      <a:pt x="290830" y="180340"/>
                      <a:pt x="287020" y="199390"/>
                      <a:pt x="276860" y="212090"/>
                    </a:cubicBezTo>
                    <a:cubicBezTo>
                      <a:pt x="264160" y="227330"/>
                      <a:pt x="233680" y="245110"/>
                      <a:pt x="212090" y="245110"/>
                    </a:cubicBezTo>
                    <a:cubicBezTo>
                      <a:pt x="190500" y="245110"/>
                      <a:pt x="160020" y="228600"/>
                      <a:pt x="148590" y="210820"/>
                    </a:cubicBezTo>
                    <a:cubicBezTo>
                      <a:pt x="137160" y="193040"/>
                      <a:pt x="134620" y="157480"/>
                      <a:pt x="140970" y="138430"/>
                    </a:cubicBezTo>
                    <a:cubicBezTo>
                      <a:pt x="146050" y="123190"/>
                      <a:pt x="160020" y="109220"/>
                      <a:pt x="173990" y="101600"/>
                    </a:cubicBezTo>
                    <a:cubicBezTo>
                      <a:pt x="187960" y="93980"/>
                      <a:pt x="205740" y="87630"/>
                      <a:pt x="222250" y="91440"/>
                    </a:cubicBezTo>
                    <a:cubicBezTo>
                      <a:pt x="241300" y="95250"/>
                      <a:pt x="271780" y="115570"/>
                      <a:pt x="281940" y="132080"/>
                    </a:cubicBezTo>
                    <a:cubicBezTo>
                      <a:pt x="290830" y="146050"/>
                      <a:pt x="292100" y="166370"/>
                      <a:pt x="289560" y="181610"/>
                    </a:cubicBezTo>
                    <a:cubicBezTo>
                      <a:pt x="287020" y="196850"/>
                      <a:pt x="281940" y="212090"/>
                      <a:pt x="265430" y="224790"/>
                    </a:cubicBezTo>
                    <a:cubicBezTo>
                      <a:pt x="233680" y="250190"/>
                      <a:pt x="116840" y="284480"/>
                      <a:pt x="73660" y="281940"/>
                    </a:cubicBezTo>
                    <a:cubicBezTo>
                      <a:pt x="52070" y="280670"/>
                      <a:pt x="36830" y="273050"/>
                      <a:pt x="24130" y="261620"/>
                    </a:cubicBezTo>
                    <a:cubicBezTo>
                      <a:pt x="12700" y="250190"/>
                      <a:pt x="1270" y="231140"/>
                      <a:pt x="1270" y="214630"/>
                    </a:cubicBezTo>
                    <a:cubicBezTo>
                      <a:pt x="1270" y="194310"/>
                      <a:pt x="11430" y="172720"/>
                      <a:pt x="29210" y="149860"/>
                    </a:cubicBezTo>
                    <a:cubicBezTo>
                      <a:pt x="62230" y="106680"/>
                      <a:pt x="173990" y="16510"/>
                      <a:pt x="219710" y="5080"/>
                    </a:cubicBezTo>
                    <a:cubicBezTo>
                      <a:pt x="241300" y="0"/>
                      <a:pt x="259080" y="7620"/>
                      <a:pt x="273050" y="13970"/>
                    </a:cubicBezTo>
                    <a:cubicBezTo>
                      <a:pt x="284480" y="20320"/>
                      <a:pt x="293370" y="27940"/>
                      <a:pt x="299720" y="39370"/>
                    </a:cubicBezTo>
                    <a:cubicBezTo>
                      <a:pt x="307340" y="53340"/>
                      <a:pt x="312420" y="76200"/>
                      <a:pt x="309880" y="92710"/>
                    </a:cubicBezTo>
                    <a:cubicBezTo>
                      <a:pt x="307340" y="109220"/>
                      <a:pt x="283210" y="139700"/>
                      <a:pt x="283210" y="139700"/>
                    </a:cubicBezTo>
                  </a:path>
                </a:pathLst>
              </a:custGeom>
              <a:solidFill>
                <a:srgbClr val="121B1F"/>
              </a:solidFill>
              <a:ln cap="sq">
                <a:noFill/>
                <a:prstDash val="solid"/>
                <a:miter/>
              </a:ln>
            </p:spPr>
          </p:sp>
        </p:grpSp>
        <p:sp>
          <p:nvSpPr>
            <p:cNvPr id="33" name="TextBox 33"/>
            <p:cNvSpPr txBox="1"/>
            <p:nvPr/>
          </p:nvSpPr>
          <p:spPr>
            <a:xfrm>
              <a:off x="1357445" y="3452679"/>
              <a:ext cx="1750227" cy="1021977"/>
            </a:xfrm>
            <a:prstGeom prst="rect">
              <a:avLst/>
            </a:prstGeom>
          </p:spPr>
          <p:txBody>
            <a:bodyPr lIns="0" tIns="0" rIns="0" bIns="0" rtlCol="0" anchor="t">
              <a:spAutoFit/>
            </a:bodyPr>
            <a:lstStyle/>
            <a:p>
              <a:pPr algn="ctr">
                <a:lnSpc>
                  <a:spcPts val="6479"/>
                </a:lnSpc>
              </a:pPr>
              <a:r>
                <a:rPr lang="en-US" sz="4628" spc="-124">
                  <a:solidFill>
                    <a:srgbClr val="BEC7C6"/>
                  </a:solidFill>
                  <a:latin typeface="Canva Student Font"/>
                </a:rPr>
                <a:t>Context</a:t>
              </a:r>
            </a:p>
          </p:txBody>
        </p:sp>
        <p:grpSp>
          <p:nvGrpSpPr>
            <p:cNvPr id="34" name="Group 34"/>
            <p:cNvGrpSpPr/>
            <p:nvPr/>
          </p:nvGrpSpPr>
          <p:grpSpPr>
            <a:xfrm>
              <a:off x="2797910" y="3211992"/>
              <a:ext cx="309762" cy="404219"/>
              <a:chOff x="0" y="0"/>
              <a:chExt cx="283210" cy="369570"/>
            </a:xfrm>
          </p:grpSpPr>
          <p:sp>
            <p:nvSpPr>
              <p:cNvPr id="35" name="Freeform 35"/>
              <p:cNvSpPr/>
              <p:nvPr/>
            </p:nvSpPr>
            <p:spPr>
              <a:xfrm>
                <a:off x="49530" y="49530"/>
                <a:ext cx="184150" cy="271780"/>
              </a:xfrm>
              <a:custGeom>
                <a:avLst/>
                <a:gdLst/>
                <a:ahLst/>
                <a:cxnLst/>
                <a:rect l="l" t="t" r="r" b="b"/>
                <a:pathLst>
                  <a:path w="184150" h="271780">
                    <a:moveTo>
                      <a:pt x="139700" y="19050"/>
                    </a:moveTo>
                    <a:cubicBezTo>
                      <a:pt x="180340" y="3810"/>
                      <a:pt x="181610" y="12700"/>
                      <a:pt x="180340" y="21590"/>
                    </a:cubicBezTo>
                    <a:cubicBezTo>
                      <a:pt x="175260" y="43180"/>
                      <a:pt x="127000" y="81280"/>
                      <a:pt x="102870" y="118110"/>
                    </a:cubicBezTo>
                    <a:cubicBezTo>
                      <a:pt x="74930" y="161290"/>
                      <a:pt x="43180" y="247650"/>
                      <a:pt x="22860" y="264160"/>
                    </a:cubicBezTo>
                    <a:cubicBezTo>
                      <a:pt x="16510" y="269240"/>
                      <a:pt x="8890" y="271780"/>
                      <a:pt x="5080" y="269240"/>
                    </a:cubicBezTo>
                    <a:cubicBezTo>
                      <a:pt x="1270" y="266700"/>
                      <a:pt x="1270" y="251460"/>
                      <a:pt x="3810" y="247650"/>
                    </a:cubicBezTo>
                    <a:cubicBezTo>
                      <a:pt x="6350" y="245110"/>
                      <a:pt x="16510" y="245110"/>
                      <a:pt x="20320" y="247650"/>
                    </a:cubicBezTo>
                    <a:cubicBezTo>
                      <a:pt x="24130" y="250190"/>
                      <a:pt x="26670" y="259080"/>
                      <a:pt x="24130" y="262890"/>
                    </a:cubicBezTo>
                    <a:cubicBezTo>
                      <a:pt x="21590" y="266700"/>
                      <a:pt x="10160" y="271780"/>
                      <a:pt x="6350" y="269240"/>
                    </a:cubicBezTo>
                    <a:cubicBezTo>
                      <a:pt x="2540" y="266700"/>
                      <a:pt x="0" y="260350"/>
                      <a:pt x="1270" y="251460"/>
                    </a:cubicBezTo>
                    <a:cubicBezTo>
                      <a:pt x="5080" y="218440"/>
                      <a:pt x="100330" y="67310"/>
                      <a:pt x="132080" y="29210"/>
                    </a:cubicBezTo>
                    <a:cubicBezTo>
                      <a:pt x="146050" y="13970"/>
                      <a:pt x="156210" y="2540"/>
                      <a:pt x="166370" y="1270"/>
                    </a:cubicBezTo>
                    <a:cubicBezTo>
                      <a:pt x="172720" y="0"/>
                      <a:pt x="180340" y="3810"/>
                      <a:pt x="182880" y="7620"/>
                    </a:cubicBezTo>
                    <a:cubicBezTo>
                      <a:pt x="184150" y="11430"/>
                      <a:pt x="184150" y="17780"/>
                      <a:pt x="180340" y="21590"/>
                    </a:cubicBezTo>
                    <a:cubicBezTo>
                      <a:pt x="175260" y="29210"/>
                      <a:pt x="148590" y="45720"/>
                      <a:pt x="142240" y="41910"/>
                    </a:cubicBezTo>
                    <a:cubicBezTo>
                      <a:pt x="138430" y="39370"/>
                      <a:pt x="139700" y="19050"/>
                      <a:pt x="139700" y="19050"/>
                    </a:cubicBezTo>
                  </a:path>
                </a:pathLst>
              </a:custGeom>
              <a:solidFill>
                <a:srgbClr val="C7D0CE"/>
              </a:solidFill>
              <a:ln cap="sq">
                <a:noFill/>
                <a:prstDash val="solid"/>
                <a:miter/>
              </a:ln>
            </p:spPr>
          </p:sp>
        </p:grpSp>
        <p:grpSp>
          <p:nvGrpSpPr>
            <p:cNvPr id="36" name="Group 36"/>
            <p:cNvGrpSpPr/>
            <p:nvPr/>
          </p:nvGrpSpPr>
          <p:grpSpPr>
            <a:xfrm>
              <a:off x="8068039" y="3596764"/>
              <a:ext cx="329209" cy="588965"/>
              <a:chOff x="0" y="0"/>
              <a:chExt cx="300990" cy="538480"/>
            </a:xfrm>
          </p:grpSpPr>
          <p:sp>
            <p:nvSpPr>
              <p:cNvPr id="37" name="Freeform 37"/>
              <p:cNvSpPr/>
              <p:nvPr/>
            </p:nvSpPr>
            <p:spPr>
              <a:xfrm>
                <a:off x="49530" y="50800"/>
                <a:ext cx="200660" cy="438150"/>
              </a:xfrm>
              <a:custGeom>
                <a:avLst/>
                <a:gdLst/>
                <a:ahLst/>
                <a:cxnLst/>
                <a:rect l="l" t="t" r="r" b="b"/>
                <a:pathLst>
                  <a:path w="200660" h="438150">
                    <a:moveTo>
                      <a:pt x="200660" y="12700"/>
                    </a:moveTo>
                    <a:cubicBezTo>
                      <a:pt x="195580" y="167640"/>
                      <a:pt x="189230" y="181610"/>
                      <a:pt x="176530" y="208280"/>
                    </a:cubicBezTo>
                    <a:cubicBezTo>
                      <a:pt x="157480" y="247650"/>
                      <a:pt x="121920" y="312420"/>
                      <a:pt x="92710" y="353060"/>
                    </a:cubicBezTo>
                    <a:cubicBezTo>
                      <a:pt x="69850" y="384810"/>
                      <a:pt x="40640" y="424180"/>
                      <a:pt x="22860" y="433070"/>
                    </a:cubicBezTo>
                    <a:cubicBezTo>
                      <a:pt x="15240" y="436880"/>
                      <a:pt x="6350" y="436880"/>
                      <a:pt x="3810" y="434340"/>
                    </a:cubicBezTo>
                    <a:cubicBezTo>
                      <a:pt x="1270" y="431800"/>
                      <a:pt x="1270" y="417830"/>
                      <a:pt x="5080" y="415290"/>
                    </a:cubicBezTo>
                    <a:cubicBezTo>
                      <a:pt x="8890" y="412750"/>
                      <a:pt x="24130" y="416560"/>
                      <a:pt x="25400" y="420370"/>
                    </a:cubicBezTo>
                    <a:cubicBezTo>
                      <a:pt x="26670" y="424180"/>
                      <a:pt x="12700" y="438150"/>
                      <a:pt x="8890" y="436880"/>
                    </a:cubicBezTo>
                    <a:cubicBezTo>
                      <a:pt x="5080" y="435610"/>
                      <a:pt x="0" y="427990"/>
                      <a:pt x="1270" y="420370"/>
                    </a:cubicBezTo>
                    <a:cubicBezTo>
                      <a:pt x="3810" y="403860"/>
                      <a:pt x="46990" y="374650"/>
                      <a:pt x="69850" y="344170"/>
                    </a:cubicBezTo>
                    <a:cubicBezTo>
                      <a:pt x="97790" y="304800"/>
                      <a:pt x="134620" y="238760"/>
                      <a:pt x="152400" y="200660"/>
                    </a:cubicBezTo>
                    <a:cubicBezTo>
                      <a:pt x="163830" y="176530"/>
                      <a:pt x="170180" y="165100"/>
                      <a:pt x="175260" y="140970"/>
                    </a:cubicBezTo>
                    <a:cubicBezTo>
                      <a:pt x="181610" y="106680"/>
                      <a:pt x="166370" y="29210"/>
                      <a:pt x="175260" y="10160"/>
                    </a:cubicBezTo>
                    <a:cubicBezTo>
                      <a:pt x="179070" y="3810"/>
                      <a:pt x="185420" y="0"/>
                      <a:pt x="189230" y="0"/>
                    </a:cubicBezTo>
                    <a:cubicBezTo>
                      <a:pt x="193040" y="0"/>
                      <a:pt x="200660" y="12700"/>
                      <a:pt x="200660" y="12700"/>
                    </a:cubicBezTo>
                  </a:path>
                </a:pathLst>
              </a:custGeom>
              <a:solidFill>
                <a:srgbClr val="C7D0CE"/>
              </a:solidFill>
              <a:ln cap="sq">
                <a:noFill/>
                <a:prstDash val="solid"/>
                <a:miter/>
              </a:ln>
            </p:spPr>
          </p:sp>
        </p:grpSp>
        <p:sp>
          <p:nvSpPr>
            <p:cNvPr id="38" name="TextBox 38"/>
            <p:cNvSpPr txBox="1"/>
            <p:nvPr/>
          </p:nvSpPr>
          <p:spPr>
            <a:xfrm>
              <a:off x="6790095" y="3727536"/>
              <a:ext cx="1277944" cy="750879"/>
            </a:xfrm>
            <a:prstGeom prst="rect">
              <a:avLst/>
            </a:prstGeom>
          </p:spPr>
          <p:txBody>
            <a:bodyPr lIns="0" tIns="0" rIns="0" bIns="0" rtlCol="0" anchor="t">
              <a:spAutoFit/>
            </a:bodyPr>
            <a:lstStyle/>
            <a:p>
              <a:pPr marL="0" lvl="0" indent="0" algn="ctr">
                <a:lnSpc>
                  <a:spcPts val="4659"/>
                </a:lnSpc>
                <a:spcBef>
                  <a:spcPct val="0"/>
                </a:spcBef>
              </a:pPr>
              <a:r>
                <a:rPr lang="en-US" sz="3328" u="none" strike="noStrike" spc="-89">
                  <a:solidFill>
                    <a:srgbClr val="BEC7C6"/>
                  </a:solidFill>
                  <a:latin typeface="Canva Student Font"/>
                </a:rPr>
                <a:t>Context</a:t>
              </a:r>
            </a:p>
          </p:txBody>
        </p:sp>
        <p:grpSp>
          <p:nvGrpSpPr>
            <p:cNvPr id="39" name="Group 39"/>
            <p:cNvGrpSpPr/>
            <p:nvPr/>
          </p:nvGrpSpPr>
          <p:grpSpPr>
            <a:xfrm>
              <a:off x="9093172" y="3727337"/>
              <a:ext cx="284759" cy="229196"/>
              <a:chOff x="0" y="0"/>
              <a:chExt cx="260350" cy="209550"/>
            </a:xfrm>
          </p:grpSpPr>
          <p:sp>
            <p:nvSpPr>
              <p:cNvPr id="40" name="Freeform 40"/>
              <p:cNvSpPr/>
              <p:nvPr/>
            </p:nvSpPr>
            <p:spPr>
              <a:xfrm>
                <a:off x="48260" y="46990"/>
                <a:ext cx="163830" cy="113030"/>
              </a:xfrm>
              <a:custGeom>
                <a:avLst/>
                <a:gdLst/>
                <a:ahLst/>
                <a:cxnLst/>
                <a:rect l="l" t="t" r="r" b="b"/>
                <a:pathLst>
                  <a:path w="163830" h="113030">
                    <a:moveTo>
                      <a:pt x="161290" y="27940"/>
                    </a:moveTo>
                    <a:cubicBezTo>
                      <a:pt x="11430" y="113030"/>
                      <a:pt x="3810" y="110490"/>
                      <a:pt x="2540" y="106680"/>
                    </a:cubicBezTo>
                    <a:cubicBezTo>
                      <a:pt x="0" y="102870"/>
                      <a:pt x="5080" y="90170"/>
                      <a:pt x="8890" y="88900"/>
                    </a:cubicBezTo>
                    <a:cubicBezTo>
                      <a:pt x="12700" y="87630"/>
                      <a:pt x="26670" y="102870"/>
                      <a:pt x="25400" y="105410"/>
                    </a:cubicBezTo>
                    <a:cubicBezTo>
                      <a:pt x="24130" y="107950"/>
                      <a:pt x="5080" y="110490"/>
                      <a:pt x="2540" y="107950"/>
                    </a:cubicBezTo>
                    <a:cubicBezTo>
                      <a:pt x="0" y="105410"/>
                      <a:pt x="0" y="99060"/>
                      <a:pt x="3810" y="92710"/>
                    </a:cubicBezTo>
                    <a:cubicBezTo>
                      <a:pt x="13970" y="74930"/>
                      <a:pt x="86360" y="35560"/>
                      <a:pt x="115570" y="20320"/>
                    </a:cubicBezTo>
                    <a:cubicBezTo>
                      <a:pt x="133350" y="11430"/>
                      <a:pt x="152400" y="0"/>
                      <a:pt x="158750" y="3810"/>
                    </a:cubicBezTo>
                    <a:cubicBezTo>
                      <a:pt x="163830" y="6350"/>
                      <a:pt x="161290" y="27940"/>
                      <a:pt x="161290" y="27940"/>
                    </a:cubicBezTo>
                  </a:path>
                </a:pathLst>
              </a:custGeom>
              <a:solidFill>
                <a:srgbClr val="C7D0CE"/>
              </a:solidFill>
              <a:ln cap="sq">
                <a:noFill/>
                <a:prstDash val="solid"/>
                <a:miter/>
              </a:ln>
            </p:spPr>
          </p:sp>
        </p:grpSp>
        <p:grpSp>
          <p:nvGrpSpPr>
            <p:cNvPr id="41" name="Group 41"/>
            <p:cNvGrpSpPr/>
            <p:nvPr/>
          </p:nvGrpSpPr>
          <p:grpSpPr>
            <a:xfrm>
              <a:off x="9134844" y="3742617"/>
              <a:ext cx="306984" cy="295872"/>
              <a:chOff x="0" y="0"/>
              <a:chExt cx="280670" cy="270510"/>
            </a:xfrm>
          </p:grpSpPr>
          <p:sp>
            <p:nvSpPr>
              <p:cNvPr id="42" name="Freeform 42"/>
              <p:cNvSpPr/>
              <p:nvPr/>
            </p:nvSpPr>
            <p:spPr>
              <a:xfrm>
                <a:off x="49530" y="49530"/>
                <a:ext cx="184150" cy="172720"/>
              </a:xfrm>
              <a:custGeom>
                <a:avLst/>
                <a:gdLst/>
                <a:ahLst/>
                <a:cxnLst/>
                <a:rect l="l" t="t" r="r" b="b"/>
                <a:pathLst>
                  <a:path w="184150" h="172720">
                    <a:moveTo>
                      <a:pt x="127000" y="7620"/>
                    </a:moveTo>
                    <a:cubicBezTo>
                      <a:pt x="180340" y="134620"/>
                      <a:pt x="184150" y="144780"/>
                      <a:pt x="180340" y="152400"/>
                    </a:cubicBezTo>
                    <a:cubicBezTo>
                      <a:pt x="176530" y="160020"/>
                      <a:pt x="167640" y="168910"/>
                      <a:pt x="156210" y="170180"/>
                    </a:cubicBezTo>
                    <a:cubicBezTo>
                      <a:pt x="128270" y="172720"/>
                      <a:pt x="22860" y="107950"/>
                      <a:pt x="6350" y="88900"/>
                    </a:cubicBezTo>
                    <a:cubicBezTo>
                      <a:pt x="1270" y="82550"/>
                      <a:pt x="0" y="77470"/>
                      <a:pt x="1270" y="73660"/>
                    </a:cubicBezTo>
                    <a:cubicBezTo>
                      <a:pt x="2540" y="69850"/>
                      <a:pt x="15240" y="63500"/>
                      <a:pt x="19050" y="66040"/>
                    </a:cubicBezTo>
                    <a:cubicBezTo>
                      <a:pt x="22860" y="68580"/>
                      <a:pt x="25400" y="85090"/>
                      <a:pt x="22860" y="87630"/>
                    </a:cubicBezTo>
                    <a:cubicBezTo>
                      <a:pt x="20320" y="90170"/>
                      <a:pt x="2540" y="86360"/>
                      <a:pt x="1270" y="82550"/>
                    </a:cubicBezTo>
                    <a:cubicBezTo>
                      <a:pt x="0" y="78740"/>
                      <a:pt x="8890" y="67310"/>
                      <a:pt x="17780" y="66040"/>
                    </a:cubicBezTo>
                    <a:cubicBezTo>
                      <a:pt x="40640" y="62230"/>
                      <a:pt x="139700" y="152400"/>
                      <a:pt x="152400" y="140970"/>
                    </a:cubicBezTo>
                    <a:cubicBezTo>
                      <a:pt x="163830" y="130810"/>
                      <a:pt x="100330" y="34290"/>
                      <a:pt x="102870" y="13970"/>
                    </a:cubicBezTo>
                    <a:cubicBezTo>
                      <a:pt x="104140" y="7620"/>
                      <a:pt x="107950" y="2540"/>
                      <a:pt x="111760" y="1270"/>
                    </a:cubicBezTo>
                    <a:cubicBezTo>
                      <a:pt x="115570" y="0"/>
                      <a:pt x="127000" y="7620"/>
                      <a:pt x="127000" y="7620"/>
                    </a:cubicBezTo>
                  </a:path>
                </a:pathLst>
              </a:custGeom>
              <a:solidFill>
                <a:srgbClr val="C7D0CE"/>
              </a:solidFill>
              <a:ln cap="sq">
                <a:noFill/>
                <a:prstDash val="solid"/>
                <a:miter/>
              </a:ln>
            </p:spPr>
          </p:sp>
        </p:grpSp>
        <p:grpSp>
          <p:nvGrpSpPr>
            <p:cNvPr id="43" name="Group 43"/>
            <p:cNvGrpSpPr/>
            <p:nvPr/>
          </p:nvGrpSpPr>
          <p:grpSpPr>
            <a:xfrm>
              <a:off x="8277788" y="3877356"/>
              <a:ext cx="1047358" cy="372271"/>
              <a:chOff x="0" y="0"/>
              <a:chExt cx="957580" cy="340360"/>
            </a:xfrm>
          </p:grpSpPr>
          <p:sp>
            <p:nvSpPr>
              <p:cNvPr id="44" name="Freeform 44"/>
              <p:cNvSpPr/>
              <p:nvPr/>
            </p:nvSpPr>
            <p:spPr>
              <a:xfrm>
                <a:off x="49530" y="49530"/>
                <a:ext cx="858520" cy="248920"/>
              </a:xfrm>
              <a:custGeom>
                <a:avLst/>
                <a:gdLst/>
                <a:ahLst/>
                <a:cxnLst/>
                <a:rect l="l" t="t" r="r" b="b"/>
                <a:pathLst>
                  <a:path w="858520" h="248920">
                    <a:moveTo>
                      <a:pt x="850900" y="25400"/>
                    </a:moveTo>
                    <a:cubicBezTo>
                      <a:pt x="508000" y="165100"/>
                      <a:pt x="387350" y="193040"/>
                      <a:pt x="284480" y="210820"/>
                    </a:cubicBezTo>
                    <a:cubicBezTo>
                      <a:pt x="191770" y="227330"/>
                      <a:pt x="50800" y="248920"/>
                      <a:pt x="16510" y="240030"/>
                    </a:cubicBezTo>
                    <a:cubicBezTo>
                      <a:pt x="7620" y="237490"/>
                      <a:pt x="1270" y="232410"/>
                      <a:pt x="1270" y="228600"/>
                    </a:cubicBezTo>
                    <a:cubicBezTo>
                      <a:pt x="1270" y="224790"/>
                      <a:pt x="8890" y="214630"/>
                      <a:pt x="12700" y="214630"/>
                    </a:cubicBezTo>
                    <a:cubicBezTo>
                      <a:pt x="16510" y="214630"/>
                      <a:pt x="25400" y="232410"/>
                      <a:pt x="24130" y="234950"/>
                    </a:cubicBezTo>
                    <a:cubicBezTo>
                      <a:pt x="22860" y="237490"/>
                      <a:pt x="2540" y="233680"/>
                      <a:pt x="1270" y="229870"/>
                    </a:cubicBezTo>
                    <a:cubicBezTo>
                      <a:pt x="0" y="226060"/>
                      <a:pt x="3810" y="219710"/>
                      <a:pt x="11430" y="214630"/>
                    </a:cubicBezTo>
                    <a:cubicBezTo>
                      <a:pt x="40640" y="196850"/>
                      <a:pt x="185420" y="203200"/>
                      <a:pt x="278130" y="186690"/>
                    </a:cubicBezTo>
                    <a:cubicBezTo>
                      <a:pt x="381000" y="168910"/>
                      <a:pt x="500380" y="140970"/>
                      <a:pt x="598170" y="107950"/>
                    </a:cubicBezTo>
                    <a:cubicBezTo>
                      <a:pt x="685800" y="77470"/>
                      <a:pt x="808990" y="0"/>
                      <a:pt x="842010" y="1270"/>
                    </a:cubicBezTo>
                    <a:cubicBezTo>
                      <a:pt x="849630" y="1270"/>
                      <a:pt x="855980" y="5080"/>
                      <a:pt x="857250" y="8890"/>
                    </a:cubicBezTo>
                    <a:cubicBezTo>
                      <a:pt x="858520" y="12700"/>
                      <a:pt x="850900" y="25400"/>
                      <a:pt x="850900" y="25400"/>
                    </a:cubicBezTo>
                  </a:path>
                </a:pathLst>
              </a:custGeom>
              <a:solidFill>
                <a:srgbClr val="C7D0CE"/>
              </a:solidFill>
              <a:ln cap="sq">
                <a:noFill/>
                <a:prstDash val="solid"/>
                <a:miter/>
              </a:ln>
            </p:spPr>
          </p:sp>
        </p:grpSp>
        <p:sp>
          <p:nvSpPr>
            <p:cNvPr id="45" name="TextBox 45"/>
            <p:cNvSpPr txBox="1"/>
            <p:nvPr/>
          </p:nvSpPr>
          <p:spPr>
            <a:xfrm>
              <a:off x="822783" y="5695451"/>
              <a:ext cx="2511179" cy="872078"/>
            </a:xfrm>
            <a:prstGeom prst="rect">
              <a:avLst/>
            </a:prstGeom>
          </p:spPr>
          <p:txBody>
            <a:bodyPr lIns="0" tIns="0" rIns="0" bIns="0" rtlCol="0" anchor="t">
              <a:spAutoFit/>
            </a:bodyPr>
            <a:lstStyle/>
            <a:p>
              <a:pPr>
                <a:lnSpc>
                  <a:spcPts val="5572"/>
                </a:lnSpc>
              </a:pPr>
              <a:r>
                <a:rPr lang="en-US" sz="3980" spc="-334">
                  <a:solidFill>
                    <a:srgbClr val="C7D0CE"/>
                  </a:solidFill>
                  <a:latin typeface="Pompiere"/>
                </a:rPr>
                <a:t>Service  A</a:t>
              </a:r>
            </a:p>
          </p:txBody>
        </p:sp>
        <p:sp>
          <p:nvSpPr>
            <p:cNvPr id="46" name="TextBox 46"/>
            <p:cNvSpPr txBox="1"/>
            <p:nvPr/>
          </p:nvSpPr>
          <p:spPr>
            <a:xfrm>
              <a:off x="8754970" y="5673622"/>
              <a:ext cx="2511179" cy="872078"/>
            </a:xfrm>
            <a:prstGeom prst="rect">
              <a:avLst/>
            </a:prstGeom>
          </p:spPr>
          <p:txBody>
            <a:bodyPr lIns="0" tIns="0" rIns="0" bIns="0" rtlCol="0" anchor="t">
              <a:spAutoFit/>
            </a:bodyPr>
            <a:lstStyle/>
            <a:p>
              <a:pPr>
                <a:lnSpc>
                  <a:spcPts val="5572"/>
                </a:lnSpc>
              </a:pPr>
              <a:r>
                <a:rPr lang="en-US" sz="3980" spc="-334">
                  <a:solidFill>
                    <a:srgbClr val="C7D0CE"/>
                  </a:solidFill>
                  <a:latin typeface="Pompiere"/>
                </a:rPr>
                <a:t>Service  B</a:t>
              </a:r>
            </a:p>
          </p:txBody>
        </p:sp>
      </p:grpSp>
      <p:grpSp>
        <p:nvGrpSpPr>
          <p:cNvPr id="47" name="Group 47"/>
          <p:cNvGrpSpPr/>
          <p:nvPr/>
        </p:nvGrpSpPr>
        <p:grpSpPr>
          <a:xfrm>
            <a:off x="16602691" y="9415331"/>
            <a:ext cx="2877901" cy="2492276"/>
            <a:chOff x="0" y="0"/>
            <a:chExt cx="3837201" cy="3323034"/>
          </a:xfrm>
        </p:grpSpPr>
        <p:grpSp>
          <p:nvGrpSpPr>
            <p:cNvPr id="48" name="Group 48"/>
            <p:cNvGrpSpPr/>
            <p:nvPr/>
          </p:nvGrpSpPr>
          <p:grpSpPr>
            <a:xfrm>
              <a:off x="0" y="0"/>
              <a:ext cx="3837201" cy="3323034"/>
              <a:chOff x="0" y="0"/>
              <a:chExt cx="3619627" cy="3134614"/>
            </a:xfrm>
          </p:grpSpPr>
          <p:sp>
            <p:nvSpPr>
              <p:cNvPr id="49" name="Freeform 4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50" name="TextBox 50"/>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9 / 35</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Freeform 6"/>
          <p:cNvSpPr/>
          <p:nvPr/>
        </p:nvSpPr>
        <p:spPr>
          <a:xfrm>
            <a:off x="4729804" y="5028519"/>
            <a:ext cx="10995525" cy="4584801"/>
          </a:xfrm>
          <a:custGeom>
            <a:avLst/>
            <a:gdLst/>
            <a:ahLst/>
            <a:cxnLst/>
            <a:rect l="l" t="t" r="r" b="b"/>
            <a:pathLst>
              <a:path w="10995525" h="4584801">
                <a:moveTo>
                  <a:pt x="0" y="0"/>
                </a:moveTo>
                <a:lnTo>
                  <a:pt x="10995524" y="0"/>
                </a:lnTo>
                <a:lnTo>
                  <a:pt x="10995524" y="4584800"/>
                </a:lnTo>
                <a:lnTo>
                  <a:pt x="0" y="4584800"/>
                </a:lnTo>
                <a:lnTo>
                  <a:pt x="0" y="0"/>
                </a:lnTo>
                <a:close/>
              </a:path>
            </a:pathLst>
          </a:custGeom>
          <a:blipFill>
            <a:blip r:embed="rId2"/>
            <a:stretch>
              <a:fillRect/>
            </a:stretch>
          </a:blipFill>
        </p:spPr>
      </p:sp>
      <p:sp>
        <p:nvSpPr>
          <p:cNvPr id="7" name="TextBox 7"/>
          <p:cNvSpPr txBox="1"/>
          <p:nvPr/>
        </p:nvSpPr>
        <p:spPr>
          <a:xfrm>
            <a:off x="1699335" y="2051639"/>
            <a:ext cx="13825758" cy="2976880"/>
          </a:xfrm>
          <a:prstGeom prst="rect">
            <a:avLst/>
          </a:prstGeom>
        </p:spPr>
        <p:txBody>
          <a:bodyPr lIns="0" tIns="0" rIns="0" bIns="0" rtlCol="0" anchor="t">
            <a:spAutoFit/>
          </a:bodyPr>
          <a:lstStyle/>
          <a:p>
            <a:pPr algn="just">
              <a:lnSpc>
                <a:spcPts val="3919"/>
              </a:lnSpc>
              <a:spcBef>
                <a:spcPct val="0"/>
              </a:spcBef>
            </a:pPr>
            <a:r>
              <a:rPr lang="en-US" sz="2799">
                <a:solidFill>
                  <a:srgbClr val="000000"/>
                </a:solidFill>
                <a:latin typeface="Muli Bold"/>
              </a:rPr>
              <a:t>Kỹ thuật Monitoring (giám sát):</a:t>
            </a:r>
          </a:p>
          <a:p>
            <a:pPr marL="604519" lvl="1" indent="-302260" algn="just">
              <a:lnSpc>
                <a:spcPts val="4059"/>
              </a:lnSpc>
              <a:buFont typeface="Arial"/>
              <a:buChar char="•"/>
            </a:pPr>
            <a:r>
              <a:rPr lang="en-US" sz="2799">
                <a:solidFill>
                  <a:srgbClr val="000000"/>
                </a:solidFill>
                <a:latin typeface="Muli"/>
              </a:rPr>
              <a:t>Là quá trình theo dõi hiệu suất và hoạt động của hệ thống, ứng dụng hoặc mạng</a:t>
            </a:r>
          </a:p>
          <a:p>
            <a:pPr marL="604519" lvl="1" indent="-302260" algn="just">
              <a:lnSpc>
                <a:spcPts val="3919"/>
              </a:lnSpc>
              <a:buFont typeface="Arial"/>
              <a:buChar char="•"/>
            </a:pPr>
            <a:r>
              <a:rPr lang="en-US" sz="2799">
                <a:solidFill>
                  <a:srgbClr val="000000"/>
                </a:solidFill>
                <a:latin typeface="Muli"/>
              </a:rPr>
              <a:t>Bao gồm việc thu thập dữ liệu từ các thành phần của hệ thống và hiển thị thông tin quan trọng về trạng thái và hoạt động của hệ thống. </a:t>
            </a:r>
          </a:p>
          <a:p>
            <a:pPr marL="604519" lvl="1" indent="-302260" algn="just">
              <a:lnSpc>
                <a:spcPts val="3919"/>
              </a:lnSpc>
              <a:buFont typeface="Arial"/>
              <a:buChar char="•"/>
            </a:pPr>
            <a:r>
              <a:rPr lang="en-US" sz="2799">
                <a:solidFill>
                  <a:srgbClr val="000000"/>
                </a:solidFill>
                <a:latin typeface="Muli"/>
              </a:rPr>
              <a:t>Monitoring giúp theo dõi sự cố, cải thiện hiệu suất, và đảm bảo tính liên tục của hệ thống.</a:t>
            </a:r>
          </a:p>
        </p:txBody>
      </p:sp>
      <p:sp>
        <p:nvSpPr>
          <p:cNvPr id="8" name="TextBox 8"/>
          <p:cNvSpPr txBox="1"/>
          <p:nvPr/>
        </p:nvSpPr>
        <p:spPr>
          <a:xfrm>
            <a:off x="1028700" y="568914"/>
            <a:ext cx="5274661" cy="571500"/>
          </a:xfrm>
          <a:prstGeom prst="rect">
            <a:avLst/>
          </a:prstGeom>
        </p:spPr>
        <p:txBody>
          <a:bodyPr lIns="0" tIns="0" rIns="0" bIns="0" rtlCol="0" anchor="t">
            <a:spAutoFit/>
          </a:bodyPr>
          <a:lstStyle/>
          <a:p>
            <a:pPr>
              <a:lnSpc>
                <a:spcPts val="4560"/>
              </a:lnSpc>
              <a:spcBef>
                <a:spcPct val="0"/>
              </a:spcBef>
            </a:pPr>
            <a:r>
              <a:rPr lang="en-US" sz="3800" spc="-38">
                <a:solidFill>
                  <a:srgbClr val="000000"/>
                </a:solidFill>
                <a:latin typeface="Muli Bold"/>
              </a:rPr>
              <a:t>II. Cơ sở lý thuyết</a:t>
            </a:r>
          </a:p>
        </p:txBody>
      </p:sp>
      <p:sp>
        <p:nvSpPr>
          <p:cNvPr id="9" name="AutoShape 9"/>
          <p:cNvSpPr/>
          <p:nvPr/>
        </p:nvSpPr>
        <p:spPr>
          <a:xfrm>
            <a:off x="1028700" y="1221376"/>
            <a:ext cx="8218233" cy="0"/>
          </a:xfrm>
          <a:prstGeom prst="line">
            <a:avLst/>
          </a:prstGeom>
          <a:ln w="9525" cap="flat">
            <a:solidFill>
              <a:srgbClr val="000000"/>
            </a:solidFill>
            <a:prstDash val="solid"/>
            <a:headEnd type="none" w="sm" len="sm"/>
            <a:tailEnd type="none" w="sm" len="sm"/>
          </a:ln>
        </p:spPr>
      </p:sp>
      <p:sp>
        <p:nvSpPr>
          <p:cNvPr id="10" name="TextBox 10"/>
          <p:cNvSpPr txBox="1"/>
          <p:nvPr/>
        </p:nvSpPr>
        <p:spPr>
          <a:xfrm>
            <a:off x="952735" y="1254714"/>
            <a:ext cx="2455515" cy="554355"/>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Muli Bold"/>
              </a:rPr>
              <a:t>1. Khái niệm</a:t>
            </a:r>
          </a:p>
        </p:txBody>
      </p:sp>
      <p:grpSp>
        <p:nvGrpSpPr>
          <p:cNvPr id="11" name="Group 11"/>
          <p:cNvGrpSpPr/>
          <p:nvPr/>
        </p:nvGrpSpPr>
        <p:grpSpPr>
          <a:xfrm>
            <a:off x="16602691" y="9415331"/>
            <a:ext cx="2877901" cy="2492276"/>
            <a:chOff x="0" y="0"/>
            <a:chExt cx="3837201" cy="3323034"/>
          </a:xfrm>
        </p:grpSpPr>
        <p:grpSp>
          <p:nvGrpSpPr>
            <p:cNvPr id="12" name="Group 12"/>
            <p:cNvGrpSpPr/>
            <p:nvPr/>
          </p:nvGrpSpPr>
          <p:grpSpPr>
            <a:xfrm>
              <a:off x="0" y="0"/>
              <a:ext cx="3837201" cy="3323034"/>
              <a:chOff x="0" y="0"/>
              <a:chExt cx="3619627" cy="3134614"/>
            </a:xfrm>
          </p:grpSpPr>
          <p:sp>
            <p:nvSpPr>
              <p:cNvPr id="13" name="Freeform 1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4" name="TextBox 14"/>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10 / 35</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Freeform 6"/>
          <p:cNvSpPr/>
          <p:nvPr/>
        </p:nvSpPr>
        <p:spPr>
          <a:xfrm>
            <a:off x="8102157" y="2577720"/>
            <a:ext cx="9499197" cy="5805065"/>
          </a:xfrm>
          <a:custGeom>
            <a:avLst/>
            <a:gdLst/>
            <a:ahLst/>
            <a:cxnLst/>
            <a:rect l="l" t="t" r="r" b="b"/>
            <a:pathLst>
              <a:path w="9499197" h="5805065">
                <a:moveTo>
                  <a:pt x="0" y="0"/>
                </a:moveTo>
                <a:lnTo>
                  <a:pt x="9499197" y="0"/>
                </a:lnTo>
                <a:lnTo>
                  <a:pt x="9499197" y="5805064"/>
                </a:lnTo>
                <a:lnTo>
                  <a:pt x="0" y="5805064"/>
                </a:lnTo>
                <a:lnTo>
                  <a:pt x="0" y="0"/>
                </a:lnTo>
                <a:close/>
              </a:path>
            </a:pathLst>
          </a:custGeom>
          <a:blipFill>
            <a:blip r:embed="rId2"/>
            <a:stretch>
              <a:fillRect/>
            </a:stretch>
          </a:blipFill>
        </p:spPr>
      </p:sp>
      <p:sp>
        <p:nvSpPr>
          <p:cNvPr id="7" name="TextBox 7"/>
          <p:cNvSpPr txBox="1"/>
          <p:nvPr/>
        </p:nvSpPr>
        <p:spPr>
          <a:xfrm>
            <a:off x="1438246" y="2571704"/>
            <a:ext cx="6129669" cy="895985"/>
          </a:xfrm>
          <a:prstGeom prst="rect">
            <a:avLst/>
          </a:prstGeom>
        </p:spPr>
        <p:txBody>
          <a:bodyPr lIns="0" tIns="0" rIns="0" bIns="0" rtlCol="0" anchor="t">
            <a:spAutoFit/>
          </a:bodyPr>
          <a:lstStyle/>
          <a:p>
            <a:pPr marL="561344" lvl="1" indent="-280672" algn="just">
              <a:lnSpc>
                <a:spcPts val="3640"/>
              </a:lnSpc>
              <a:buFont typeface="Arial"/>
              <a:buChar char="•"/>
            </a:pPr>
            <a:r>
              <a:rPr lang="en-US" sz="2600">
                <a:solidFill>
                  <a:srgbClr val="000000"/>
                </a:solidFill>
                <a:latin typeface="Muli"/>
              </a:rPr>
              <a:t>Là khái niệm sử dụng trong kỹ thuật monitoring </a:t>
            </a:r>
          </a:p>
        </p:txBody>
      </p:sp>
      <p:sp>
        <p:nvSpPr>
          <p:cNvPr id="8" name="TextBox 8"/>
          <p:cNvSpPr txBox="1"/>
          <p:nvPr/>
        </p:nvSpPr>
        <p:spPr>
          <a:xfrm>
            <a:off x="1438246" y="3741374"/>
            <a:ext cx="6129669" cy="4096385"/>
          </a:xfrm>
          <a:prstGeom prst="rect">
            <a:avLst/>
          </a:prstGeom>
        </p:spPr>
        <p:txBody>
          <a:bodyPr lIns="0" tIns="0" rIns="0" bIns="0" rtlCol="0" anchor="t">
            <a:spAutoFit/>
          </a:bodyPr>
          <a:lstStyle/>
          <a:p>
            <a:pPr marL="561344" lvl="1" indent="-280672" algn="just">
              <a:lnSpc>
                <a:spcPts val="3640"/>
              </a:lnSpc>
              <a:spcBef>
                <a:spcPct val="0"/>
              </a:spcBef>
              <a:buFont typeface="Arial"/>
              <a:buChar char="•"/>
            </a:pPr>
            <a:r>
              <a:rPr lang="en-US" sz="2600" u="none" strike="noStrike">
                <a:solidFill>
                  <a:srgbClr val="000000"/>
                </a:solidFill>
                <a:latin typeface="Muli"/>
              </a:rPr>
              <a:t>Ý nghĩa: Các số liệu hoặc dữ liệu thống kê được sử dụng để đo lường và đánh giá hiệu suất hoặc trạng thái của hệ thống hoặc ứng dụng. Các metrics thường là các con số hoặc dữ liệu như tỷ lệ yêu cầu thành công, thời gian trung bình để xử lý một yêu cầu, số lượng người dùng đang truy cập, CPU, RAM</a:t>
            </a:r>
          </a:p>
        </p:txBody>
      </p:sp>
      <p:sp>
        <p:nvSpPr>
          <p:cNvPr id="9" name="TextBox 9"/>
          <p:cNvSpPr txBox="1"/>
          <p:nvPr/>
        </p:nvSpPr>
        <p:spPr>
          <a:xfrm>
            <a:off x="1438246" y="8126126"/>
            <a:ext cx="6129669" cy="1353185"/>
          </a:xfrm>
          <a:prstGeom prst="rect">
            <a:avLst/>
          </a:prstGeom>
        </p:spPr>
        <p:txBody>
          <a:bodyPr lIns="0" tIns="0" rIns="0" bIns="0" rtlCol="0" anchor="t">
            <a:spAutoFit/>
          </a:bodyPr>
          <a:lstStyle/>
          <a:p>
            <a:pPr marL="561344" lvl="1" indent="-280672" algn="just">
              <a:lnSpc>
                <a:spcPts val="3640"/>
              </a:lnSpc>
              <a:spcBef>
                <a:spcPct val="0"/>
              </a:spcBef>
              <a:buFont typeface="Arial"/>
              <a:buChar char="•"/>
            </a:pPr>
            <a:r>
              <a:rPr lang="en-US" sz="2600" u="none" strike="noStrike">
                <a:solidFill>
                  <a:srgbClr val="000000"/>
                </a:solidFill>
                <a:latin typeface="Muli"/>
              </a:rPr>
              <a:t>Metrics giúp theo dõi sự phát triển của hệ thống, xác định vấn đề và cải thiện hiệu suất.</a:t>
            </a:r>
          </a:p>
        </p:txBody>
      </p:sp>
      <p:sp>
        <p:nvSpPr>
          <p:cNvPr id="10" name="TextBox 10"/>
          <p:cNvSpPr txBox="1"/>
          <p:nvPr/>
        </p:nvSpPr>
        <p:spPr>
          <a:xfrm>
            <a:off x="1438246" y="2044065"/>
            <a:ext cx="2227784" cy="5143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uli Bold"/>
              </a:rPr>
              <a:t>Metrics</a:t>
            </a:r>
          </a:p>
        </p:txBody>
      </p:sp>
      <p:sp>
        <p:nvSpPr>
          <p:cNvPr id="11" name="TextBox 11"/>
          <p:cNvSpPr txBox="1"/>
          <p:nvPr/>
        </p:nvSpPr>
        <p:spPr>
          <a:xfrm>
            <a:off x="1028700" y="568914"/>
            <a:ext cx="5274661" cy="571500"/>
          </a:xfrm>
          <a:prstGeom prst="rect">
            <a:avLst/>
          </a:prstGeom>
        </p:spPr>
        <p:txBody>
          <a:bodyPr lIns="0" tIns="0" rIns="0" bIns="0" rtlCol="0" anchor="t">
            <a:spAutoFit/>
          </a:bodyPr>
          <a:lstStyle/>
          <a:p>
            <a:pPr>
              <a:lnSpc>
                <a:spcPts val="4560"/>
              </a:lnSpc>
              <a:spcBef>
                <a:spcPct val="0"/>
              </a:spcBef>
            </a:pPr>
            <a:r>
              <a:rPr lang="en-US" sz="3800" spc="-38">
                <a:solidFill>
                  <a:srgbClr val="000000"/>
                </a:solidFill>
                <a:latin typeface="Muli Bold"/>
              </a:rPr>
              <a:t>II. Cơ sở lý thuyết</a:t>
            </a:r>
          </a:p>
        </p:txBody>
      </p:sp>
      <p:sp>
        <p:nvSpPr>
          <p:cNvPr id="12" name="AutoShape 12"/>
          <p:cNvSpPr/>
          <p:nvPr/>
        </p:nvSpPr>
        <p:spPr>
          <a:xfrm>
            <a:off x="1028700" y="1221376"/>
            <a:ext cx="8218233" cy="0"/>
          </a:xfrm>
          <a:prstGeom prst="line">
            <a:avLst/>
          </a:prstGeom>
          <a:ln w="9525" cap="flat">
            <a:solidFill>
              <a:srgbClr val="000000"/>
            </a:solidFill>
            <a:prstDash val="solid"/>
            <a:headEnd type="none" w="sm" len="sm"/>
            <a:tailEnd type="none" w="sm" len="sm"/>
          </a:ln>
        </p:spPr>
      </p:sp>
      <p:sp>
        <p:nvSpPr>
          <p:cNvPr id="13" name="TextBox 13"/>
          <p:cNvSpPr txBox="1"/>
          <p:nvPr/>
        </p:nvSpPr>
        <p:spPr>
          <a:xfrm>
            <a:off x="952735" y="1254714"/>
            <a:ext cx="2455515" cy="554355"/>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Muli Bold"/>
              </a:rPr>
              <a:t>1. Khái niệm</a:t>
            </a:r>
          </a:p>
        </p:txBody>
      </p:sp>
      <p:grpSp>
        <p:nvGrpSpPr>
          <p:cNvPr id="14" name="Group 14"/>
          <p:cNvGrpSpPr/>
          <p:nvPr/>
        </p:nvGrpSpPr>
        <p:grpSpPr>
          <a:xfrm>
            <a:off x="16602691" y="9415331"/>
            <a:ext cx="2877901" cy="2492276"/>
            <a:chOff x="0" y="0"/>
            <a:chExt cx="3837201" cy="3323034"/>
          </a:xfrm>
        </p:grpSpPr>
        <p:grpSp>
          <p:nvGrpSpPr>
            <p:cNvPr id="15" name="Group 15"/>
            <p:cNvGrpSpPr/>
            <p:nvPr/>
          </p:nvGrpSpPr>
          <p:grpSpPr>
            <a:xfrm>
              <a:off x="0" y="0"/>
              <a:ext cx="3837201" cy="3323034"/>
              <a:chOff x="0" y="0"/>
              <a:chExt cx="3619627" cy="3134614"/>
            </a:xfrm>
          </p:grpSpPr>
          <p:sp>
            <p:nvSpPr>
              <p:cNvPr id="16" name="Freeform 1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7" name="TextBox 17"/>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11 / 35</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Freeform 6"/>
          <p:cNvSpPr/>
          <p:nvPr/>
        </p:nvSpPr>
        <p:spPr>
          <a:xfrm>
            <a:off x="8075062" y="2840379"/>
            <a:ext cx="9184238" cy="5697629"/>
          </a:xfrm>
          <a:custGeom>
            <a:avLst/>
            <a:gdLst/>
            <a:ahLst/>
            <a:cxnLst/>
            <a:rect l="l" t="t" r="r" b="b"/>
            <a:pathLst>
              <a:path w="9184238" h="5697629">
                <a:moveTo>
                  <a:pt x="0" y="0"/>
                </a:moveTo>
                <a:lnTo>
                  <a:pt x="9184238" y="0"/>
                </a:lnTo>
                <a:lnTo>
                  <a:pt x="9184238" y="5697629"/>
                </a:lnTo>
                <a:lnTo>
                  <a:pt x="0" y="5697629"/>
                </a:lnTo>
                <a:lnTo>
                  <a:pt x="0" y="0"/>
                </a:lnTo>
                <a:close/>
              </a:path>
            </a:pathLst>
          </a:custGeom>
          <a:blipFill>
            <a:blip r:embed="rId2"/>
            <a:stretch>
              <a:fillRect/>
            </a:stretch>
          </a:blipFill>
        </p:spPr>
      </p:sp>
      <p:sp>
        <p:nvSpPr>
          <p:cNvPr id="7" name="TextBox 7"/>
          <p:cNvSpPr txBox="1"/>
          <p:nvPr/>
        </p:nvSpPr>
        <p:spPr>
          <a:xfrm>
            <a:off x="1197827" y="2139596"/>
            <a:ext cx="7325591" cy="495300"/>
          </a:xfrm>
          <a:prstGeom prst="rect">
            <a:avLst/>
          </a:prstGeom>
        </p:spPr>
        <p:txBody>
          <a:bodyPr lIns="0" tIns="0" rIns="0" bIns="0" rtlCol="0" anchor="t">
            <a:spAutoFit/>
          </a:bodyPr>
          <a:lstStyle/>
          <a:p>
            <a:pPr>
              <a:lnSpc>
                <a:spcPts val="4199"/>
              </a:lnSpc>
              <a:spcBef>
                <a:spcPct val="0"/>
              </a:spcBef>
            </a:pPr>
            <a:r>
              <a:rPr lang="en-US" sz="2999">
                <a:solidFill>
                  <a:srgbClr val="000000"/>
                </a:solidFill>
                <a:latin typeface="Muli Bold"/>
              </a:rPr>
              <a:t>Bản đồ dịch vụ (Service map)</a:t>
            </a:r>
          </a:p>
        </p:txBody>
      </p:sp>
      <p:sp>
        <p:nvSpPr>
          <p:cNvPr id="8" name="TextBox 8"/>
          <p:cNvSpPr txBox="1"/>
          <p:nvPr/>
        </p:nvSpPr>
        <p:spPr>
          <a:xfrm>
            <a:off x="1028700" y="2792754"/>
            <a:ext cx="6641300" cy="1353185"/>
          </a:xfrm>
          <a:prstGeom prst="rect">
            <a:avLst/>
          </a:prstGeom>
        </p:spPr>
        <p:txBody>
          <a:bodyPr lIns="0" tIns="0" rIns="0" bIns="0" rtlCol="0" anchor="t">
            <a:spAutoFit/>
          </a:bodyPr>
          <a:lstStyle/>
          <a:p>
            <a:pPr marL="561342" lvl="1" indent="-280671" algn="just">
              <a:lnSpc>
                <a:spcPts val="3640"/>
              </a:lnSpc>
              <a:buFont typeface="Arial"/>
              <a:buChar char="•"/>
            </a:pPr>
            <a:r>
              <a:rPr lang="en-US" sz="2600">
                <a:solidFill>
                  <a:srgbClr val="000000"/>
                </a:solidFill>
                <a:latin typeface="Muli"/>
              </a:rPr>
              <a:t>Sự thể hiện trực quan theo thời gian thực của các dịch vụ được trang bị trong kiến trúc vi dịch vụ. </a:t>
            </a:r>
          </a:p>
        </p:txBody>
      </p:sp>
      <p:sp>
        <p:nvSpPr>
          <p:cNvPr id="9" name="TextBox 9"/>
          <p:cNvSpPr txBox="1"/>
          <p:nvPr/>
        </p:nvSpPr>
        <p:spPr>
          <a:xfrm>
            <a:off x="1028700" y="4604430"/>
            <a:ext cx="6641300" cy="1810385"/>
          </a:xfrm>
          <a:prstGeom prst="rect">
            <a:avLst/>
          </a:prstGeom>
        </p:spPr>
        <p:txBody>
          <a:bodyPr lIns="0" tIns="0" rIns="0" bIns="0" rtlCol="0" anchor="t">
            <a:spAutoFit/>
          </a:bodyPr>
          <a:lstStyle/>
          <a:p>
            <a:pPr marL="561342" lvl="1" indent="-280671" algn="just">
              <a:lnSpc>
                <a:spcPts val="3640"/>
              </a:lnSpc>
              <a:spcBef>
                <a:spcPct val="0"/>
              </a:spcBef>
              <a:buFont typeface="Arial"/>
              <a:buChar char="•"/>
            </a:pPr>
            <a:r>
              <a:rPr lang="en-US" sz="2600" u="none" strike="noStrike">
                <a:solidFill>
                  <a:srgbClr val="000000"/>
                </a:solidFill>
                <a:latin typeface="Muli"/>
              </a:rPr>
              <a:t>Bản đồ hiển thị các kết nối và các thành phần phụ thuộc, bao gồm các ứng dụng, cơ sở dữ liệu, máy chủ và các dịch vụ ngoài (out-of-process services). </a:t>
            </a:r>
          </a:p>
        </p:txBody>
      </p:sp>
      <p:sp>
        <p:nvSpPr>
          <p:cNvPr id="10" name="TextBox 10"/>
          <p:cNvSpPr txBox="1"/>
          <p:nvPr/>
        </p:nvSpPr>
        <p:spPr>
          <a:xfrm>
            <a:off x="1028700" y="6872014"/>
            <a:ext cx="6641300" cy="1810385"/>
          </a:xfrm>
          <a:prstGeom prst="rect">
            <a:avLst/>
          </a:prstGeom>
        </p:spPr>
        <p:txBody>
          <a:bodyPr lIns="0" tIns="0" rIns="0" bIns="0" rtlCol="0" anchor="t">
            <a:spAutoFit/>
          </a:bodyPr>
          <a:lstStyle/>
          <a:p>
            <a:pPr marL="561342" lvl="1" indent="-280671" algn="just">
              <a:lnSpc>
                <a:spcPts val="3640"/>
              </a:lnSpc>
              <a:spcBef>
                <a:spcPct val="0"/>
              </a:spcBef>
              <a:buFont typeface="Arial"/>
              <a:buChar char="•"/>
            </a:pPr>
            <a:r>
              <a:rPr lang="en-US" sz="2600" u="none" strike="noStrike">
                <a:solidFill>
                  <a:srgbClr val="000000"/>
                </a:solidFill>
                <a:latin typeface="Muli"/>
              </a:rPr>
              <a:t>Thể hiện chỉ số và số liệu hiệu suất để cung cấp cái nhìn rõ hơn về hoạt động hiện tại của mọi bộ phận trong hệ microservice</a:t>
            </a:r>
          </a:p>
        </p:txBody>
      </p:sp>
      <p:sp>
        <p:nvSpPr>
          <p:cNvPr id="11" name="TextBox 11"/>
          <p:cNvSpPr txBox="1"/>
          <p:nvPr/>
        </p:nvSpPr>
        <p:spPr>
          <a:xfrm>
            <a:off x="1028700" y="568914"/>
            <a:ext cx="5274661" cy="571500"/>
          </a:xfrm>
          <a:prstGeom prst="rect">
            <a:avLst/>
          </a:prstGeom>
        </p:spPr>
        <p:txBody>
          <a:bodyPr lIns="0" tIns="0" rIns="0" bIns="0" rtlCol="0" anchor="t">
            <a:spAutoFit/>
          </a:bodyPr>
          <a:lstStyle/>
          <a:p>
            <a:pPr>
              <a:lnSpc>
                <a:spcPts val="4560"/>
              </a:lnSpc>
              <a:spcBef>
                <a:spcPct val="0"/>
              </a:spcBef>
            </a:pPr>
            <a:r>
              <a:rPr lang="en-US" sz="3800" spc="-38">
                <a:solidFill>
                  <a:srgbClr val="000000"/>
                </a:solidFill>
                <a:latin typeface="Muli Bold"/>
              </a:rPr>
              <a:t>II. Cơ sở lý thuyết</a:t>
            </a:r>
          </a:p>
        </p:txBody>
      </p:sp>
      <p:sp>
        <p:nvSpPr>
          <p:cNvPr id="12" name="AutoShape 12"/>
          <p:cNvSpPr/>
          <p:nvPr/>
        </p:nvSpPr>
        <p:spPr>
          <a:xfrm>
            <a:off x="1028700" y="1221376"/>
            <a:ext cx="8218233" cy="0"/>
          </a:xfrm>
          <a:prstGeom prst="line">
            <a:avLst/>
          </a:prstGeom>
          <a:ln w="9525" cap="flat">
            <a:solidFill>
              <a:srgbClr val="000000"/>
            </a:solidFill>
            <a:prstDash val="solid"/>
            <a:headEnd type="none" w="sm" len="sm"/>
            <a:tailEnd type="none" w="sm" len="sm"/>
          </a:ln>
        </p:spPr>
      </p:sp>
      <p:sp>
        <p:nvSpPr>
          <p:cNvPr id="13" name="TextBox 13"/>
          <p:cNvSpPr txBox="1"/>
          <p:nvPr/>
        </p:nvSpPr>
        <p:spPr>
          <a:xfrm>
            <a:off x="952735" y="1254714"/>
            <a:ext cx="2455515" cy="554355"/>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Muli Bold"/>
              </a:rPr>
              <a:t>1. Khái niệm</a:t>
            </a:r>
          </a:p>
        </p:txBody>
      </p:sp>
      <p:grpSp>
        <p:nvGrpSpPr>
          <p:cNvPr id="14" name="Group 14"/>
          <p:cNvGrpSpPr/>
          <p:nvPr/>
        </p:nvGrpSpPr>
        <p:grpSpPr>
          <a:xfrm>
            <a:off x="16602691" y="9415331"/>
            <a:ext cx="2877901" cy="2492276"/>
            <a:chOff x="0" y="0"/>
            <a:chExt cx="3837201" cy="3323034"/>
          </a:xfrm>
        </p:grpSpPr>
        <p:grpSp>
          <p:nvGrpSpPr>
            <p:cNvPr id="15" name="Group 15"/>
            <p:cNvGrpSpPr/>
            <p:nvPr/>
          </p:nvGrpSpPr>
          <p:grpSpPr>
            <a:xfrm>
              <a:off x="0" y="0"/>
              <a:ext cx="3837201" cy="3323034"/>
              <a:chOff x="0" y="0"/>
              <a:chExt cx="3619627" cy="3134614"/>
            </a:xfrm>
          </p:grpSpPr>
          <p:sp>
            <p:nvSpPr>
              <p:cNvPr id="16" name="Freeform 1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7" name="TextBox 17"/>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12 / 35</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AutoShape 6"/>
          <p:cNvSpPr/>
          <p:nvPr/>
        </p:nvSpPr>
        <p:spPr>
          <a:xfrm>
            <a:off x="1028700" y="1221376"/>
            <a:ext cx="8218233" cy="0"/>
          </a:xfrm>
          <a:prstGeom prst="line">
            <a:avLst/>
          </a:prstGeom>
          <a:ln w="9525" cap="flat">
            <a:solidFill>
              <a:srgbClr val="000000"/>
            </a:solidFill>
            <a:prstDash val="solid"/>
            <a:headEnd type="none" w="sm" len="sm"/>
            <a:tailEnd type="none" w="sm" len="sm"/>
          </a:ln>
        </p:spPr>
      </p:sp>
      <p:sp>
        <p:nvSpPr>
          <p:cNvPr id="7" name="Freeform 7"/>
          <p:cNvSpPr/>
          <p:nvPr/>
        </p:nvSpPr>
        <p:spPr>
          <a:xfrm>
            <a:off x="5221737" y="4353332"/>
            <a:ext cx="7844526" cy="3774838"/>
          </a:xfrm>
          <a:custGeom>
            <a:avLst/>
            <a:gdLst/>
            <a:ahLst/>
            <a:cxnLst/>
            <a:rect l="l" t="t" r="r" b="b"/>
            <a:pathLst>
              <a:path w="7844526" h="3774838">
                <a:moveTo>
                  <a:pt x="0" y="0"/>
                </a:moveTo>
                <a:lnTo>
                  <a:pt x="7844526" y="0"/>
                </a:lnTo>
                <a:lnTo>
                  <a:pt x="7844526" y="3774837"/>
                </a:lnTo>
                <a:lnTo>
                  <a:pt x="0" y="3774837"/>
                </a:lnTo>
                <a:lnTo>
                  <a:pt x="0" y="0"/>
                </a:lnTo>
                <a:close/>
              </a:path>
            </a:pathLst>
          </a:custGeom>
          <a:blipFill>
            <a:blip r:embed="rId2"/>
            <a:stretch>
              <a:fillRect l="-3794" t="-8044" r="-4638" b="-7627"/>
            </a:stretch>
          </a:blipFill>
        </p:spPr>
      </p:sp>
      <p:sp>
        <p:nvSpPr>
          <p:cNvPr id="8" name="TextBox 8"/>
          <p:cNvSpPr txBox="1"/>
          <p:nvPr/>
        </p:nvSpPr>
        <p:spPr>
          <a:xfrm>
            <a:off x="1028700" y="1923369"/>
            <a:ext cx="15353257" cy="2312670"/>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Muli Bold"/>
              </a:rPr>
              <a:t>Agent:</a:t>
            </a:r>
          </a:p>
          <a:p>
            <a:pPr marL="561341" lvl="1" indent="-280670" algn="just">
              <a:lnSpc>
                <a:spcPts val="3640"/>
              </a:lnSpc>
              <a:spcBef>
                <a:spcPct val="0"/>
              </a:spcBef>
              <a:buFont typeface="Arial"/>
              <a:buChar char="•"/>
            </a:pPr>
            <a:r>
              <a:rPr lang="en-US" sz="2600">
                <a:solidFill>
                  <a:srgbClr val="000000"/>
                </a:solidFill>
                <a:latin typeface="Muli"/>
              </a:rPr>
              <a:t>Một agent là một phần mềm hoặc module nhỏ được cài đặt trên hệ thống hoặc ứng dụng để thu thập dữ liệu và thông tin liên quan đến hiệu suất. Các agent thường chạy ngầm và tự động thu thập thông tin về các hoạt động của hệ thống, bao gồm thông tin về tài nguyên, mạng, và ứng dụng. Agent có thể gửi dữ liệu này đến các hệ thống giám sát hoặc công cụ quản lý.</a:t>
            </a:r>
          </a:p>
        </p:txBody>
      </p:sp>
      <p:sp>
        <p:nvSpPr>
          <p:cNvPr id="9" name="TextBox 9"/>
          <p:cNvSpPr txBox="1"/>
          <p:nvPr/>
        </p:nvSpPr>
        <p:spPr>
          <a:xfrm>
            <a:off x="1028700" y="568914"/>
            <a:ext cx="5274661" cy="571500"/>
          </a:xfrm>
          <a:prstGeom prst="rect">
            <a:avLst/>
          </a:prstGeom>
        </p:spPr>
        <p:txBody>
          <a:bodyPr lIns="0" tIns="0" rIns="0" bIns="0" rtlCol="0" anchor="t">
            <a:spAutoFit/>
          </a:bodyPr>
          <a:lstStyle/>
          <a:p>
            <a:pPr>
              <a:lnSpc>
                <a:spcPts val="4560"/>
              </a:lnSpc>
              <a:spcBef>
                <a:spcPct val="0"/>
              </a:spcBef>
            </a:pPr>
            <a:r>
              <a:rPr lang="en-US" sz="3800" spc="-38">
                <a:solidFill>
                  <a:srgbClr val="000000"/>
                </a:solidFill>
                <a:latin typeface="Muli Bold"/>
              </a:rPr>
              <a:t>II. Cơ sở lý thuyết</a:t>
            </a:r>
          </a:p>
        </p:txBody>
      </p:sp>
      <p:sp>
        <p:nvSpPr>
          <p:cNvPr id="10" name="TextBox 10"/>
          <p:cNvSpPr txBox="1"/>
          <p:nvPr/>
        </p:nvSpPr>
        <p:spPr>
          <a:xfrm>
            <a:off x="952735" y="1254714"/>
            <a:ext cx="2455515" cy="554355"/>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Muli Bold"/>
              </a:rPr>
              <a:t>1. Khái niệm</a:t>
            </a:r>
          </a:p>
        </p:txBody>
      </p:sp>
      <p:grpSp>
        <p:nvGrpSpPr>
          <p:cNvPr id="11" name="Group 11"/>
          <p:cNvGrpSpPr/>
          <p:nvPr/>
        </p:nvGrpSpPr>
        <p:grpSpPr>
          <a:xfrm>
            <a:off x="16602691" y="9415331"/>
            <a:ext cx="2877901" cy="2492276"/>
            <a:chOff x="0" y="0"/>
            <a:chExt cx="3837201" cy="3323034"/>
          </a:xfrm>
        </p:grpSpPr>
        <p:grpSp>
          <p:nvGrpSpPr>
            <p:cNvPr id="12" name="Group 12"/>
            <p:cNvGrpSpPr/>
            <p:nvPr/>
          </p:nvGrpSpPr>
          <p:grpSpPr>
            <a:xfrm>
              <a:off x="0" y="0"/>
              <a:ext cx="3837201" cy="3323034"/>
              <a:chOff x="0" y="0"/>
              <a:chExt cx="3619627" cy="3134614"/>
            </a:xfrm>
          </p:grpSpPr>
          <p:sp>
            <p:nvSpPr>
              <p:cNvPr id="13" name="Freeform 1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4" name="TextBox 14"/>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13 / 35</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TextBox 6"/>
          <p:cNvSpPr txBox="1"/>
          <p:nvPr/>
        </p:nvSpPr>
        <p:spPr>
          <a:xfrm>
            <a:off x="1341392" y="2716796"/>
            <a:ext cx="6243007" cy="521335"/>
          </a:xfrm>
          <a:prstGeom prst="rect">
            <a:avLst/>
          </a:prstGeom>
        </p:spPr>
        <p:txBody>
          <a:bodyPr lIns="0" tIns="0" rIns="0" bIns="0" rtlCol="0" anchor="t">
            <a:spAutoFit/>
          </a:bodyPr>
          <a:lstStyle/>
          <a:p>
            <a:pPr>
              <a:lnSpc>
                <a:spcPts val="4339"/>
              </a:lnSpc>
              <a:spcBef>
                <a:spcPct val="0"/>
              </a:spcBef>
            </a:pPr>
            <a:r>
              <a:rPr lang="en-US" sz="3099">
                <a:solidFill>
                  <a:srgbClr val="000000"/>
                </a:solidFill>
                <a:latin typeface="Muli Bold"/>
              </a:rPr>
              <a:t>Instrument:</a:t>
            </a:r>
          </a:p>
        </p:txBody>
      </p:sp>
      <p:sp>
        <p:nvSpPr>
          <p:cNvPr id="7" name="TextBox 7"/>
          <p:cNvSpPr txBox="1"/>
          <p:nvPr/>
        </p:nvSpPr>
        <p:spPr>
          <a:xfrm>
            <a:off x="1028700" y="3331799"/>
            <a:ext cx="13455933" cy="15811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Muli"/>
              </a:rPr>
              <a:t>Instrumentation là quá trình bao gồm việc ghi lại các sự kiện, đo lường thời gian thực hiện, theo dõi tài nguyên sử dụng, và nhiều khía cạnh khác của hoạt động của ứng dụng hoặc hệ thống. </a:t>
            </a:r>
          </a:p>
        </p:txBody>
      </p:sp>
      <p:sp>
        <p:nvSpPr>
          <p:cNvPr id="8" name="Freeform 8"/>
          <p:cNvSpPr/>
          <p:nvPr/>
        </p:nvSpPr>
        <p:spPr>
          <a:xfrm>
            <a:off x="2004539" y="6780314"/>
            <a:ext cx="13960574" cy="2011581"/>
          </a:xfrm>
          <a:custGeom>
            <a:avLst/>
            <a:gdLst/>
            <a:ahLst/>
            <a:cxnLst/>
            <a:rect l="l" t="t" r="r" b="b"/>
            <a:pathLst>
              <a:path w="13960574" h="2011581">
                <a:moveTo>
                  <a:pt x="0" y="0"/>
                </a:moveTo>
                <a:lnTo>
                  <a:pt x="13960574" y="0"/>
                </a:lnTo>
                <a:lnTo>
                  <a:pt x="13960574" y="2011581"/>
                </a:lnTo>
                <a:lnTo>
                  <a:pt x="0" y="2011581"/>
                </a:lnTo>
                <a:lnTo>
                  <a:pt x="0" y="0"/>
                </a:lnTo>
                <a:close/>
              </a:path>
            </a:pathLst>
          </a:custGeom>
          <a:blipFill>
            <a:blip r:embed="rId2"/>
            <a:stretch>
              <a:fillRect t="-16892" b="-106452"/>
            </a:stretch>
          </a:blipFill>
        </p:spPr>
      </p:sp>
      <p:sp>
        <p:nvSpPr>
          <p:cNvPr id="9" name="TextBox 9"/>
          <p:cNvSpPr txBox="1"/>
          <p:nvPr/>
        </p:nvSpPr>
        <p:spPr>
          <a:xfrm>
            <a:off x="1028700" y="5208689"/>
            <a:ext cx="13455933" cy="914400"/>
          </a:xfrm>
          <a:prstGeom prst="rect">
            <a:avLst/>
          </a:prstGeom>
        </p:spPr>
        <p:txBody>
          <a:bodyPr lIns="0" tIns="0" rIns="0" bIns="0" rtlCol="0" anchor="t">
            <a:spAutoFit/>
          </a:bodyPr>
          <a:lstStyle/>
          <a:p>
            <a:pPr marL="647700" lvl="1" indent="-323850">
              <a:lnSpc>
                <a:spcPts val="3600"/>
              </a:lnSpc>
              <a:spcBef>
                <a:spcPct val="0"/>
              </a:spcBef>
              <a:buFont typeface="Arial"/>
              <a:buChar char="•"/>
            </a:pPr>
            <a:r>
              <a:rPr lang="en-US" sz="3000" spc="-30">
                <a:solidFill>
                  <a:srgbClr val="000000"/>
                </a:solidFill>
                <a:latin typeface="Muli"/>
              </a:rPr>
              <a:t>Các hệ thống và ứng dụng phải được "instrumented" để có thể thu thập thông tin chi tiết về hoạt động của chúng.</a:t>
            </a:r>
          </a:p>
        </p:txBody>
      </p:sp>
      <p:sp>
        <p:nvSpPr>
          <p:cNvPr id="10" name="AutoShape 10"/>
          <p:cNvSpPr/>
          <p:nvPr/>
        </p:nvSpPr>
        <p:spPr>
          <a:xfrm>
            <a:off x="1028700" y="1221376"/>
            <a:ext cx="8218233" cy="0"/>
          </a:xfrm>
          <a:prstGeom prst="line">
            <a:avLst/>
          </a:prstGeom>
          <a:ln w="9525" cap="flat">
            <a:solidFill>
              <a:srgbClr val="000000"/>
            </a:solidFill>
            <a:prstDash val="solid"/>
            <a:headEnd type="none" w="sm" len="sm"/>
            <a:tailEnd type="none" w="sm" len="sm"/>
          </a:ln>
        </p:spPr>
      </p:sp>
      <p:sp>
        <p:nvSpPr>
          <p:cNvPr id="11" name="TextBox 11"/>
          <p:cNvSpPr txBox="1"/>
          <p:nvPr/>
        </p:nvSpPr>
        <p:spPr>
          <a:xfrm>
            <a:off x="1028700" y="568914"/>
            <a:ext cx="5274661" cy="571500"/>
          </a:xfrm>
          <a:prstGeom prst="rect">
            <a:avLst/>
          </a:prstGeom>
        </p:spPr>
        <p:txBody>
          <a:bodyPr lIns="0" tIns="0" rIns="0" bIns="0" rtlCol="0" anchor="t">
            <a:spAutoFit/>
          </a:bodyPr>
          <a:lstStyle/>
          <a:p>
            <a:pPr>
              <a:lnSpc>
                <a:spcPts val="4560"/>
              </a:lnSpc>
              <a:spcBef>
                <a:spcPct val="0"/>
              </a:spcBef>
            </a:pPr>
            <a:r>
              <a:rPr lang="en-US" sz="3800" spc="-38">
                <a:solidFill>
                  <a:srgbClr val="000000"/>
                </a:solidFill>
                <a:latin typeface="Muli Bold"/>
              </a:rPr>
              <a:t>II. Cơ sở lý thuyết</a:t>
            </a:r>
          </a:p>
        </p:txBody>
      </p:sp>
      <p:sp>
        <p:nvSpPr>
          <p:cNvPr id="12" name="TextBox 12"/>
          <p:cNvSpPr txBox="1"/>
          <p:nvPr/>
        </p:nvSpPr>
        <p:spPr>
          <a:xfrm>
            <a:off x="952735" y="1254714"/>
            <a:ext cx="2455515" cy="554355"/>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Muli Bold"/>
              </a:rPr>
              <a:t>1. Khái niệm</a:t>
            </a:r>
          </a:p>
        </p:txBody>
      </p:sp>
      <p:grpSp>
        <p:nvGrpSpPr>
          <p:cNvPr id="13" name="Group 13"/>
          <p:cNvGrpSpPr/>
          <p:nvPr/>
        </p:nvGrpSpPr>
        <p:grpSpPr>
          <a:xfrm>
            <a:off x="16602691" y="9415331"/>
            <a:ext cx="2877901" cy="2492276"/>
            <a:chOff x="0" y="0"/>
            <a:chExt cx="3837201" cy="3323034"/>
          </a:xfrm>
        </p:grpSpPr>
        <p:grpSp>
          <p:nvGrpSpPr>
            <p:cNvPr id="14" name="Group 14"/>
            <p:cNvGrpSpPr/>
            <p:nvPr/>
          </p:nvGrpSpPr>
          <p:grpSpPr>
            <a:xfrm>
              <a:off x="0" y="0"/>
              <a:ext cx="3837201" cy="3323034"/>
              <a:chOff x="0" y="0"/>
              <a:chExt cx="3619627" cy="3134614"/>
            </a:xfrm>
          </p:grpSpPr>
          <p:sp>
            <p:nvSpPr>
              <p:cNvPr id="15" name="Freeform 1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6" name="TextBox 16"/>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14 / 35</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TextBox 6"/>
          <p:cNvSpPr txBox="1"/>
          <p:nvPr/>
        </p:nvSpPr>
        <p:spPr>
          <a:xfrm>
            <a:off x="1682229" y="3221596"/>
            <a:ext cx="5550120" cy="2165350"/>
          </a:xfrm>
          <a:prstGeom prst="rect">
            <a:avLst/>
          </a:prstGeom>
        </p:spPr>
        <p:txBody>
          <a:bodyPr lIns="0" tIns="0" rIns="0" bIns="0" rtlCol="0" anchor="t">
            <a:spAutoFit/>
          </a:bodyPr>
          <a:lstStyle/>
          <a:p>
            <a:pPr algn="just">
              <a:lnSpc>
                <a:spcPts val="3499"/>
              </a:lnSpc>
              <a:spcBef>
                <a:spcPct val="0"/>
              </a:spcBef>
            </a:pPr>
            <a:r>
              <a:rPr lang="en-US" sz="2499">
                <a:solidFill>
                  <a:srgbClr val="000000"/>
                </a:solidFill>
                <a:latin typeface="Muli Semi-Bold"/>
              </a:rPr>
              <a:t>Một dự án mã nguồn mở nhằm mục đích cung cấp các tiêu chuẩn và công cụ cho việc quản lý, giám sát và thu thập dữ liệu từ các ứng dụng và hệ thống phân tán. </a:t>
            </a:r>
          </a:p>
        </p:txBody>
      </p:sp>
      <p:sp>
        <p:nvSpPr>
          <p:cNvPr id="7" name="Freeform 7"/>
          <p:cNvSpPr/>
          <p:nvPr/>
        </p:nvSpPr>
        <p:spPr>
          <a:xfrm>
            <a:off x="7788848" y="3831731"/>
            <a:ext cx="9472912" cy="2623539"/>
          </a:xfrm>
          <a:custGeom>
            <a:avLst/>
            <a:gdLst/>
            <a:ahLst/>
            <a:cxnLst/>
            <a:rect l="l" t="t" r="r" b="b"/>
            <a:pathLst>
              <a:path w="9472912" h="2623539">
                <a:moveTo>
                  <a:pt x="0" y="0"/>
                </a:moveTo>
                <a:lnTo>
                  <a:pt x="9472912" y="0"/>
                </a:lnTo>
                <a:lnTo>
                  <a:pt x="9472912" y="2623538"/>
                </a:lnTo>
                <a:lnTo>
                  <a:pt x="0" y="2623538"/>
                </a:lnTo>
                <a:lnTo>
                  <a:pt x="0" y="0"/>
                </a:lnTo>
                <a:close/>
              </a:path>
            </a:pathLst>
          </a:custGeom>
          <a:blipFill>
            <a:blip r:embed="rId2"/>
            <a:stretch>
              <a:fillRect/>
            </a:stretch>
          </a:blipFill>
        </p:spPr>
      </p:sp>
      <p:sp>
        <p:nvSpPr>
          <p:cNvPr id="8" name="TextBox 8"/>
          <p:cNvSpPr txBox="1"/>
          <p:nvPr/>
        </p:nvSpPr>
        <p:spPr>
          <a:xfrm>
            <a:off x="2203609" y="7222157"/>
            <a:ext cx="10888216" cy="1577659"/>
          </a:xfrm>
          <a:prstGeom prst="rect">
            <a:avLst/>
          </a:prstGeom>
        </p:spPr>
        <p:txBody>
          <a:bodyPr lIns="0" tIns="0" rIns="0" bIns="0" rtlCol="0" anchor="t">
            <a:spAutoFit/>
          </a:bodyPr>
          <a:lstStyle/>
          <a:p>
            <a:pPr>
              <a:lnSpc>
                <a:spcPts val="5652"/>
              </a:lnSpc>
            </a:pPr>
            <a:r>
              <a:rPr lang="en-US" sz="2297">
                <a:solidFill>
                  <a:srgbClr val="000000"/>
                </a:solidFill>
                <a:ea typeface="Muli Semi-Bold"/>
              </a:rPr>
              <a:t>● OpenTracing: tạo Trace cho các ứng dụng phân tán</a:t>
            </a:r>
          </a:p>
          <a:p>
            <a:pPr>
              <a:lnSpc>
                <a:spcPts val="3217"/>
              </a:lnSpc>
              <a:spcBef>
                <a:spcPct val="0"/>
              </a:spcBef>
            </a:pPr>
            <a:r>
              <a:rPr lang="en-US" sz="2297">
                <a:solidFill>
                  <a:srgbClr val="000000"/>
                </a:solidFill>
                <a:ea typeface="Muli Semi-Bold"/>
              </a:rPr>
              <a:t>● OpenCensus: Thu thập số liệu (metrics) và xuất dữ liệu sang chương trình phụ trợ được hỗ trợ</a:t>
            </a:r>
          </a:p>
        </p:txBody>
      </p:sp>
      <p:sp>
        <p:nvSpPr>
          <p:cNvPr id="9" name="TextBox 9"/>
          <p:cNvSpPr txBox="1"/>
          <p:nvPr/>
        </p:nvSpPr>
        <p:spPr>
          <a:xfrm>
            <a:off x="1732641" y="6828457"/>
            <a:ext cx="6261970" cy="422275"/>
          </a:xfrm>
          <a:prstGeom prst="rect">
            <a:avLst/>
          </a:prstGeom>
        </p:spPr>
        <p:txBody>
          <a:bodyPr lIns="0" tIns="0" rIns="0" bIns="0" rtlCol="0" anchor="t">
            <a:spAutoFit/>
          </a:bodyPr>
          <a:lstStyle/>
          <a:p>
            <a:pPr>
              <a:lnSpc>
                <a:spcPts val="3500"/>
              </a:lnSpc>
              <a:spcBef>
                <a:spcPct val="0"/>
              </a:spcBef>
            </a:pPr>
            <a:r>
              <a:rPr lang="en-US" sz="2500">
                <a:solidFill>
                  <a:srgbClr val="000000"/>
                </a:solidFill>
                <a:latin typeface="Muli Bold"/>
              </a:rPr>
              <a:t>Được tạo thành từ sự hợp nhất của:</a:t>
            </a:r>
          </a:p>
        </p:txBody>
      </p:sp>
      <p:sp>
        <p:nvSpPr>
          <p:cNvPr id="10" name="TextBox 10"/>
          <p:cNvSpPr txBox="1"/>
          <p:nvPr/>
        </p:nvSpPr>
        <p:spPr>
          <a:xfrm>
            <a:off x="1215218" y="2342868"/>
            <a:ext cx="3242072" cy="596900"/>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Muli Bold"/>
              </a:rPr>
              <a:t>OpenTelemetry</a:t>
            </a:r>
          </a:p>
        </p:txBody>
      </p:sp>
      <p:sp>
        <p:nvSpPr>
          <p:cNvPr id="11" name="TextBox 11"/>
          <p:cNvSpPr txBox="1"/>
          <p:nvPr/>
        </p:nvSpPr>
        <p:spPr>
          <a:xfrm>
            <a:off x="1028700" y="666750"/>
            <a:ext cx="7013472" cy="571500"/>
          </a:xfrm>
          <a:prstGeom prst="rect">
            <a:avLst/>
          </a:prstGeom>
        </p:spPr>
        <p:txBody>
          <a:bodyPr lIns="0" tIns="0" rIns="0" bIns="0" rtlCol="0" anchor="t">
            <a:spAutoFit/>
          </a:bodyPr>
          <a:lstStyle/>
          <a:p>
            <a:pPr>
              <a:lnSpc>
                <a:spcPts val="4560"/>
              </a:lnSpc>
              <a:spcBef>
                <a:spcPct val="0"/>
              </a:spcBef>
            </a:pPr>
            <a:r>
              <a:rPr lang="en-US" sz="3800" spc="-38">
                <a:solidFill>
                  <a:srgbClr val="000000"/>
                </a:solidFill>
                <a:latin typeface="Muli Bold"/>
              </a:rPr>
              <a:t>III. Triển khai và thực hiện</a:t>
            </a:r>
          </a:p>
        </p:txBody>
      </p:sp>
      <p:sp>
        <p:nvSpPr>
          <p:cNvPr id="12" name="TextBox 12"/>
          <p:cNvSpPr txBox="1"/>
          <p:nvPr/>
        </p:nvSpPr>
        <p:spPr>
          <a:xfrm>
            <a:off x="1079435" y="1323975"/>
            <a:ext cx="2095946" cy="554355"/>
          </a:xfrm>
          <a:prstGeom prst="rect">
            <a:avLst/>
          </a:prstGeom>
        </p:spPr>
        <p:txBody>
          <a:bodyPr lIns="0" tIns="0" rIns="0" bIns="0" rtlCol="0" anchor="t">
            <a:spAutoFit/>
          </a:bodyPr>
          <a:lstStyle/>
          <a:p>
            <a:pPr algn="ctr">
              <a:lnSpc>
                <a:spcPts val="4620"/>
              </a:lnSpc>
            </a:pPr>
            <a:r>
              <a:rPr lang="en-US" sz="3300">
                <a:solidFill>
                  <a:srgbClr val="000000"/>
                </a:solidFill>
                <a:latin typeface="Muli Bold"/>
              </a:rPr>
              <a:t>1. Công cụ</a:t>
            </a:r>
          </a:p>
        </p:txBody>
      </p:sp>
      <p:sp>
        <p:nvSpPr>
          <p:cNvPr id="13" name="AutoShape 13"/>
          <p:cNvSpPr/>
          <p:nvPr/>
        </p:nvSpPr>
        <p:spPr>
          <a:xfrm>
            <a:off x="978321" y="1309688"/>
            <a:ext cx="8218233" cy="0"/>
          </a:xfrm>
          <a:prstGeom prst="line">
            <a:avLst/>
          </a:prstGeom>
          <a:ln w="9525" cap="flat">
            <a:solidFill>
              <a:srgbClr val="000000"/>
            </a:solidFill>
            <a:prstDash val="solid"/>
            <a:headEnd type="none" w="sm" len="sm"/>
            <a:tailEnd type="none" w="sm" len="sm"/>
          </a:ln>
        </p:spPr>
      </p:sp>
      <p:grpSp>
        <p:nvGrpSpPr>
          <p:cNvPr id="14" name="Group 14"/>
          <p:cNvGrpSpPr/>
          <p:nvPr/>
        </p:nvGrpSpPr>
        <p:grpSpPr>
          <a:xfrm>
            <a:off x="16602691" y="9415331"/>
            <a:ext cx="2877901" cy="2492276"/>
            <a:chOff x="0" y="0"/>
            <a:chExt cx="3837201" cy="3323034"/>
          </a:xfrm>
        </p:grpSpPr>
        <p:grpSp>
          <p:nvGrpSpPr>
            <p:cNvPr id="15" name="Group 15"/>
            <p:cNvGrpSpPr/>
            <p:nvPr/>
          </p:nvGrpSpPr>
          <p:grpSpPr>
            <a:xfrm>
              <a:off x="0" y="0"/>
              <a:ext cx="3837201" cy="3323034"/>
              <a:chOff x="0" y="0"/>
              <a:chExt cx="3619627" cy="3134614"/>
            </a:xfrm>
          </p:grpSpPr>
          <p:sp>
            <p:nvSpPr>
              <p:cNvPr id="16" name="Freeform 1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7" name="TextBox 17"/>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15 / 35</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Freeform 6"/>
          <p:cNvSpPr/>
          <p:nvPr/>
        </p:nvSpPr>
        <p:spPr>
          <a:xfrm>
            <a:off x="7923506" y="3686402"/>
            <a:ext cx="8978999" cy="5308975"/>
          </a:xfrm>
          <a:custGeom>
            <a:avLst/>
            <a:gdLst/>
            <a:ahLst/>
            <a:cxnLst/>
            <a:rect l="l" t="t" r="r" b="b"/>
            <a:pathLst>
              <a:path w="8978999" h="5308975">
                <a:moveTo>
                  <a:pt x="0" y="0"/>
                </a:moveTo>
                <a:lnTo>
                  <a:pt x="8978998" y="0"/>
                </a:lnTo>
                <a:lnTo>
                  <a:pt x="8978998" y="5308975"/>
                </a:lnTo>
                <a:lnTo>
                  <a:pt x="0" y="5308975"/>
                </a:lnTo>
                <a:lnTo>
                  <a:pt x="0" y="0"/>
                </a:lnTo>
                <a:close/>
              </a:path>
            </a:pathLst>
          </a:custGeom>
          <a:blipFill>
            <a:blip r:embed="rId2"/>
            <a:stretch>
              <a:fillRect t="-4049" b="-4049"/>
            </a:stretch>
          </a:blipFill>
        </p:spPr>
      </p:sp>
      <p:sp>
        <p:nvSpPr>
          <p:cNvPr id="7" name="TextBox 7"/>
          <p:cNvSpPr txBox="1"/>
          <p:nvPr/>
        </p:nvSpPr>
        <p:spPr>
          <a:xfrm>
            <a:off x="1176313" y="3629252"/>
            <a:ext cx="6156741" cy="976630"/>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Muli Semi-Bold"/>
              </a:rPr>
              <a:t>Ứng dụng web trực quan hóa và phân tích mã nguồn mở đa nền tảng</a:t>
            </a:r>
          </a:p>
        </p:txBody>
      </p:sp>
      <p:sp>
        <p:nvSpPr>
          <p:cNvPr id="8" name="TextBox 8"/>
          <p:cNvSpPr txBox="1"/>
          <p:nvPr/>
        </p:nvSpPr>
        <p:spPr>
          <a:xfrm>
            <a:off x="1176313" y="2513312"/>
            <a:ext cx="4779022" cy="587375"/>
          </a:xfrm>
          <a:prstGeom prst="rect">
            <a:avLst/>
          </a:prstGeom>
        </p:spPr>
        <p:txBody>
          <a:bodyPr lIns="0" tIns="0" rIns="0" bIns="0" rtlCol="0" anchor="t">
            <a:spAutoFit/>
          </a:bodyPr>
          <a:lstStyle/>
          <a:p>
            <a:pPr algn="just">
              <a:lnSpc>
                <a:spcPts val="4899"/>
              </a:lnSpc>
            </a:pPr>
            <a:r>
              <a:rPr lang="en-US" sz="3499">
                <a:solidFill>
                  <a:srgbClr val="000000"/>
                </a:solidFill>
                <a:latin typeface="Muli Bold"/>
              </a:rPr>
              <a:t>Grafana</a:t>
            </a:r>
          </a:p>
        </p:txBody>
      </p:sp>
      <p:sp>
        <p:nvSpPr>
          <p:cNvPr id="9" name="TextBox 9"/>
          <p:cNvSpPr txBox="1"/>
          <p:nvPr/>
        </p:nvSpPr>
        <p:spPr>
          <a:xfrm>
            <a:off x="1176313" y="5328699"/>
            <a:ext cx="6156741" cy="1471930"/>
          </a:xfrm>
          <a:prstGeom prst="rect">
            <a:avLst/>
          </a:prstGeom>
        </p:spPr>
        <p:txBody>
          <a:bodyPr lIns="0" tIns="0" rIns="0" bIns="0" rtlCol="0" anchor="t">
            <a:spAutoFit/>
          </a:bodyPr>
          <a:lstStyle/>
          <a:p>
            <a:pPr marL="0" lvl="0" indent="0" algn="just">
              <a:lnSpc>
                <a:spcPts val="3919"/>
              </a:lnSpc>
              <a:spcBef>
                <a:spcPct val="0"/>
              </a:spcBef>
            </a:pPr>
            <a:r>
              <a:rPr lang="en-US" sz="2799" u="none" strike="noStrike">
                <a:solidFill>
                  <a:srgbClr val="000000"/>
                </a:solidFill>
                <a:latin typeface="Muli Semi-Bold"/>
              </a:rPr>
              <a:t>Grafana cung cấp biểu đồ, đồ thị và cảnh báo cho web khi được kết nối với các nguồn dữ liệu được hỗ trợ</a:t>
            </a:r>
          </a:p>
        </p:txBody>
      </p:sp>
      <p:sp>
        <p:nvSpPr>
          <p:cNvPr id="10" name="TextBox 10"/>
          <p:cNvSpPr txBox="1"/>
          <p:nvPr/>
        </p:nvSpPr>
        <p:spPr>
          <a:xfrm>
            <a:off x="1028700" y="666750"/>
            <a:ext cx="7013472" cy="571500"/>
          </a:xfrm>
          <a:prstGeom prst="rect">
            <a:avLst/>
          </a:prstGeom>
        </p:spPr>
        <p:txBody>
          <a:bodyPr lIns="0" tIns="0" rIns="0" bIns="0" rtlCol="0" anchor="t">
            <a:spAutoFit/>
          </a:bodyPr>
          <a:lstStyle/>
          <a:p>
            <a:pPr>
              <a:lnSpc>
                <a:spcPts val="4560"/>
              </a:lnSpc>
              <a:spcBef>
                <a:spcPct val="0"/>
              </a:spcBef>
            </a:pPr>
            <a:r>
              <a:rPr lang="en-US" sz="3800" spc="-38">
                <a:solidFill>
                  <a:srgbClr val="000000"/>
                </a:solidFill>
                <a:latin typeface="Muli Bold"/>
              </a:rPr>
              <a:t>III. Triển khai và thực hiện</a:t>
            </a:r>
          </a:p>
        </p:txBody>
      </p:sp>
      <p:sp>
        <p:nvSpPr>
          <p:cNvPr id="11" name="TextBox 11"/>
          <p:cNvSpPr txBox="1"/>
          <p:nvPr/>
        </p:nvSpPr>
        <p:spPr>
          <a:xfrm>
            <a:off x="1079435" y="1323975"/>
            <a:ext cx="2095946" cy="554355"/>
          </a:xfrm>
          <a:prstGeom prst="rect">
            <a:avLst/>
          </a:prstGeom>
        </p:spPr>
        <p:txBody>
          <a:bodyPr lIns="0" tIns="0" rIns="0" bIns="0" rtlCol="0" anchor="t">
            <a:spAutoFit/>
          </a:bodyPr>
          <a:lstStyle/>
          <a:p>
            <a:pPr algn="ctr">
              <a:lnSpc>
                <a:spcPts val="4620"/>
              </a:lnSpc>
            </a:pPr>
            <a:r>
              <a:rPr lang="en-US" sz="3300">
                <a:solidFill>
                  <a:srgbClr val="000000"/>
                </a:solidFill>
                <a:latin typeface="Muli Bold"/>
              </a:rPr>
              <a:t>1. Công cụ</a:t>
            </a:r>
          </a:p>
        </p:txBody>
      </p:sp>
      <p:sp>
        <p:nvSpPr>
          <p:cNvPr id="12" name="AutoShape 12"/>
          <p:cNvSpPr/>
          <p:nvPr/>
        </p:nvSpPr>
        <p:spPr>
          <a:xfrm>
            <a:off x="978321" y="1309688"/>
            <a:ext cx="8218233" cy="0"/>
          </a:xfrm>
          <a:prstGeom prst="line">
            <a:avLst/>
          </a:prstGeom>
          <a:ln w="9525" cap="flat">
            <a:solidFill>
              <a:srgbClr val="000000"/>
            </a:solidFill>
            <a:prstDash val="solid"/>
            <a:headEnd type="none" w="sm" len="sm"/>
            <a:tailEnd type="none" w="sm" len="sm"/>
          </a:ln>
        </p:spPr>
      </p:sp>
      <p:grpSp>
        <p:nvGrpSpPr>
          <p:cNvPr id="13" name="Group 13"/>
          <p:cNvGrpSpPr/>
          <p:nvPr/>
        </p:nvGrpSpPr>
        <p:grpSpPr>
          <a:xfrm>
            <a:off x="16602691" y="9415331"/>
            <a:ext cx="2877901" cy="2492276"/>
            <a:chOff x="0" y="0"/>
            <a:chExt cx="3837201" cy="3323034"/>
          </a:xfrm>
        </p:grpSpPr>
        <p:grpSp>
          <p:nvGrpSpPr>
            <p:cNvPr id="14" name="Group 14"/>
            <p:cNvGrpSpPr/>
            <p:nvPr/>
          </p:nvGrpSpPr>
          <p:grpSpPr>
            <a:xfrm>
              <a:off x="0" y="0"/>
              <a:ext cx="3837201" cy="3323034"/>
              <a:chOff x="0" y="0"/>
              <a:chExt cx="3619627" cy="3134614"/>
            </a:xfrm>
          </p:grpSpPr>
          <p:sp>
            <p:nvSpPr>
              <p:cNvPr id="15" name="Freeform 1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6" name="TextBox 16"/>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16 / 35</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4151770" y="4201140"/>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9859850" y="563974"/>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a:grpSpLocks noChangeAspect="1"/>
          </p:cNvGrpSpPr>
          <p:nvPr/>
        </p:nvGrpSpPr>
        <p:grpSpPr>
          <a:xfrm>
            <a:off x="10345997" y="2120110"/>
            <a:ext cx="7611546" cy="6591255"/>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46" r="-14946"/>
              </a:stretch>
            </a:blipFill>
          </p:spPr>
        </p:sp>
      </p:grpSp>
      <p:grpSp>
        <p:nvGrpSpPr>
          <p:cNvPr id="8" name="Group 8"/>
          <p:cNvGrpSpPr/>
          <p:nvPr/>
        </p:nvGrpSpPr>
        <p:grpSpPr>
          <a:xfrm>
            <a:off x="1028700" y="5436259"/>
            <a:ext cx="9317297" cy="3046506"/>
            <a:chOff x="0" y="0"/>
            <a:chExt cx="12423063" cy="4062008"/>
          </a:xfrm>
        </p:grpSpPr>
        <p:sp>
          <p:nvSpPr>
            <p:cNvPr id="9" name="TextBox 9"/>
            <p:cNvSpPr txBox="1"/>
            <p:nvPr/>
          </p:nvSpPr>
          <p:spPr>
            <a:xfrm>
              <a:off x="0" y="0"/>
              <a:ext cx="12423063" cy="1104900"/>
            </a:xfrm>
            <a:prstGeom prst="rect">
              <a:avLst/>
            </a:prstGeom>
          </p:spPr>
          <p:txBody>
            <a:bodyPr lIns="0" tIns="0" rIns="0" bIns="0" rtlCol="0" anchor="t">
              <a:spAutoFit/>
            </a:bodyPr>
            <a:lstStyle/>
            <a:p>
              <a:pPr>
                <a:lnSpc>
                  <a:spcPts val="6599"/>
                </a:lnSpc>
                <a:spcBef>
                  <a:spcPct val="0"/>
                </a:spcBef>
              </a:pPr>
              <a:r>
                <a:rPr lang="en-US" sz="5499" spc="-54">
                  <a:solidFill>
                    <a:srgbClr val="000000"/>
                  </a:solidFill>
                  <a:latin typeface="Muli Bold"/>
                </a:rPr>
                <a:t>Nhóm 4:</a:t>
              </a:r>
            </a:p>
          </p:txBody>
        </p:sp>
        <p:sp>
          <p:nvSpPr>
            <p:cNvPr id="10" name="TextBox 10"/>
            <p:cNvSpPr txBox="1"/>
            <p:nvPr/>
          </p:nvSpPr>
          <p:spPr>
            <a:xfrm>
              <a:off x="0" y="1301874"/>
              <a:ext cx="11129490" cy="2760133"/>
            </a:xfrm>
            <a:prstGeom prst="rect">
              <a:avLst/>
            </a:prstGeom>
          </p:spPr>
          <p:txBody>
            <a:bodyPr lIns="0" tIns="0" rIns="0" bIns="0" rtlCol="0" anchor="t">
              <a:spAutoFit/>
            </a:bodyPr>
            <a:lstStyle/>
            <a:p>
              <a:pPr marL="863599" lvl="1" indent="-431800">
                <a:lnSpc>
                  <a:spcPts val="5599"/>
                </a:lnSpc>
                <a:buFont typeface="Arial"/>
                <a:buChar char="•"/>
              </a:pPr>
              <a:r>
                <a:rPr lang="en-US" sz="3999">
                  <a:solidFill>
                    <a:srgbClr val="000000"/>
                  </a:solidFill>
                  <a:latin typeface="Muli"/>
                </a:rPr>
                <a:t>Nguyễn Trần Tuấn Minh</a:t>
              </a:r>
            </a:p>
            <a:p>
              <a:pPr marL="863599" lvl="1" indent="-431800">
                <a:lnSpc>
                  <a:spcPts val="5599"/>
                </a:lnSpc>
                <a:buFont typeface="Arial"/>
                <a:buChar char="•"/>
              </a:pPr>
              <a:r>
                <a:rPr lang="en-US" sz="3999">
                  <a:solidFill>
                    <a:srgbClr val="000000"/>
                  </a:solidFill>
                  <a:latin typeface="Muli"/>
                </a:rPr>
                <a:t>Nguyễn Hữu Huy</a:t>
              </a:r>
            </a:p>
            <a:p>
              <a:pPr marL="863599" lvl="1" indent="-431800">
                <a:lnSpc>
                  <a:spcPts val="5599"/>
                </a:lnSpc>
                <a:buFont typeface="Arial"/>
                <a:buChar char="•"/>
              </a:pPr>
              <a:r>
                <a:rPr lang="en-US" sz="3999">
                  <a:solidFill>
                    <a:srgbClr val="000000"/>
                  </a:solidFill>
                  <a:latin typeface="Muli"/>
                </a:rPr>
                <a:t>Phạm Hồng Nhung</a:t>
              </a:r>
            </a:p>
          </p:txBody>
        </p:sp>
      </p:grpSp>
      <p:grpSp>
        <p:nvGrpSpPr>
          <p:cNvPr id="11" name="Group 11"/>
          <p:cNvGrpSpPr/>
          <p:nvPr/>
        </p:nvGrpSpPr>
        <p:grpSpPr>
          <a:xfrm>
            <a:off x="1028700" y="1590521"/>
            <a:ext cx="7879672" cy="2243368"/>
            <a:chOff x="0" y="0"/>
            <a:chExt cx="10506230" cy="2991158"/>
          </a:xfrm>
        </p:grpSpPr>
        <p:sp>
          <p:nvSpPr>
            <p:cNvPr id="12" name="TextBox 12"/>
            <p:cNvSpPr txBox="1"/>
            <p:nvPr/>
          </p:nvSpPr>
          <p:spPr>
            <a:xfrm>
              <a:off x="0" y="0"/>
              <a:ext cx="10506230" cy="1016000"/>
            </a:xfrm>
            <a:prstGeom prst="rect">
              <a:avLst/>
            </a:prstGeom>
          </p:spPr>
          <p:txBody>
            <a:bodyPr lIns="0" tIns="0" rIns="0" bIns="0" rtlCol="0" anchor="t">
              <a:spAutoFit/>
            </a:bodyPr>
            <a:lstStyle/>
            <a:p>
              <a:pPr>
                <a:lnSpc>
                  <a:spcPts val="6000"/>
                </a:lnSpc>
                <a:spcBef>
                  <a:spcPct val="0"/>
                </a:spcBef>
              </a:pPr>
              <a:r>
                <a:rPr lang="en-US" sz="5000" spc="-50">
                  <a:solidFill>
                    <a:srgbClr val="000000"/>
                  </a:solidFill>
                  <a:latin typeface="Muli Bold"/>
                </a:rPr>
                <a:t>Mentors:</a:t>
              </a:r>
            </a:p>
          </p:txBody>
        </p:sp>
        <p:sp>
          <p:nvSpPr>
            <p:cNvPr id="13" name="TextBox 13"/>
            <p:cNvSpPr txBox="1"/>
            <p:nvPr/>
          </p:nvSpPr>
          <p:spPr>
            <a:xfrm>
              <a:off x="0" y="1161300"/>
              <a:ext cx="9412250" cy="1829858"/>
            </a:xfrm>
            <a:prstGeom prst="rect">
              <a:avLst/>
            </a:prstGeom>
          </p:spPr>
          <p:txBody>
            <a:bodyPr lIns="0" tIns="0" rIns="0" bIns="0" rtlCol="0" anchor="t">
              <a:spAutoFit/>
            </a:bodyPr>
            <a:lstStyle/>
            <a:p>
              <a:pPr marL="863601" lvl="1" indent="-431801">
                <a:lnSpc>
                  <a:spcPts val="5600"/>
                </a:lnSpc>
                <a:buFont typeface="Arial"/>
                <a:buChar char="•"/>
              </a:pPr>
              <a:r>
                <a:rPr lang="en-US" sz="4000">
                  <a:solidFill>
                    <a:srgbClr val="000000"/>
                  </a:solidFill>
                  <a:latin typeface="Muli"/>
                </a:rPr>
                <a:t>Phạm Hà Vân</a:t>
              </a:r>
            </a:p>
            <a:p>
              <a:pPr marL="863601" lvl="1" indent="-431801">
                <a:lnSpc>
                  <a:spcPts val="5600"/>
                </a:lnSpc>
                <a:buFont typeface="Arial"/>
                <a:buChar char="•"/>
              </a:pPr>
              <a:r>
                <a:rPr lang="en-US" sz="4000">
                  <a:solidFill>
                    <a:srgbClr val="000000"/>
                  </a:solidFill>
                  <a:latin typeface="Muli"/>
                </a:rPr>
                <a:t>Nguyễn Thế Dũng</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AutoShape 6"/>
          <p:cNvSpPr/>
          <p:nvPr/>
        </p:nvSpPr>
        <p:spPr>
          <a:xfrm>
            <a:off x="978321" y="1309688"/>
            <a:ext cx="8218233" cy="0"/>
          </a:xfrm>
          <a:prstGeom prst="line">
            <a:avLst/>
          </a:prstGeom>
          <a:ln w="9525" cap="flat">
            <a:solidFill>
              <a:srgbClr val="000000"/>
            </a:solidFill>
            <a:prstDash val="solid"/>
            <a:headEnd type="none" w="sm" len="sm"/>
            <a:tailEnd type="none" w="sm" len="sm"/>
          </a:ln>
        </p:spPr>
      </p:sp>
      <p:grpSp>
        <p:nvGrpSpPr>
          <p:cNvPr id="7" name="Group 7"/>
          <p:cNvGrpSpPr/>
          <p:nvPr/>
        </p:nvGrpSpPr>
        <p:grpSpPr>
          <a:xfrm>
            <a:off x="16602691" y="9415331"/>
            <a:ext cx="2877901" cy="2492276"/>
            <a:chOff x="0" y="0"/>
            <a:chExt cx="3837201" cy="3323034"/>
          </a:xfrm>
        </p:grpSpPr>
        <p:grpSp>
          <p:nvGrpSpPr>
            <p:cNvPr id="8" name="Group 8"/>
            <p:cNvGrpSpPr/>
            <p:nvPr/>
          </p:nvGrpSpPr>
          <p:grpSpPr>
            <a:xfrm>
              <a:off x="0" y="0"/>
              <a:ext cx="3837201" cy="3323034"/>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0" name="TextBox 10"/>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17 / 35</a:t>
              </a:r>
            </a:p>
          </p:txBody>
        </p:sp>
      </p:grpSp>
      <p:sp>
        <p:nvSpPr>
          <p:cNvPr id="11" name="Freeform 11"/>
          <p:cNvSpPr/>
          <p:nvPr/>
        </p:nvSpPr>
        <p:spPr>
          <a:xfrm>
            <a:off x="2395909" y="1992276"/>
            <a:ext cx="13496182" cy="7380126"/>
          </a:xfrm>
          <a:custGeom>
            <a:avLst/>
            <a:gdLst/>
            <a:ahLst/>
            <a:cxnLst/>
            <a:rect l="l" t="t" r="r" b="b"/>
            <a:pathLst>
              <a:path w="13496182" h="7380126">
                <a:moveTo>
                  <a:pt x="0" y="0"/>
                </a:moveTo>
                <a:lnTo>
                  <a:pt x="13496182" y="0"/>
                </a:lnTo>
                <a:lnTo>
                  <a:pt x="13496182" y="7380126"/>
                </a:lnTo>
                <a:lnTo>
                  <a:pt x="0" y="7380126"/>
                </a:lnTo>
                <a:lnTo>
                  <a:pt x="0" y="0"/>
                </a:lnTo>
                <a:close/>
              </a:path>
            </a:pathLst>
          </a:custGeom>
          <a:blipFill>
            <a:blip r:embed="rId2"/>
            <a:stretch>
              <a:fillRect/>
            </a:stretch>
          </a:blipFill>
        </p:spPr>
      </p:sp>
      <p:sp>
        <p:nvSpPr>
          <p:cNvPr id="12" name="TextBox 12"/>
          <p:cNvSpPr txBox="1"/>
          <p:nvPr/>
        </p:nvSpPr>
        <p:spPr>
          <a:xfrm>
            <a:off x="6865626" y="9560411"/>
            <a:ext cx="4082415" cy="481330"/>
          </a:xfrm>
          <a:prstGeom prst="rect">
            <a:avLst/>
          </a:prstGeom>
        </p:spPr>
        <p:txBody>
          <a:bodyPr lIns="0" tIns="0" rIns="0" bIns="0" rtlCol="0" anchor="t">
            <a:spAutoFit/>
          </a:bodyPr>
          <a:lstStyle/>
          <a:p>
            <a:pPr algn="ctr">
              <a:lnSpc>
                <a:spcPts val="3919"/>
              </a:lnSpc>
            </a:pPr>
            <a:r>
              <a:rPr lang="en-US" sz="2799">
                <a:solidFill>
                  <a:srgbClr val="000000"/>
                </a:solidFill>
                <a:latin typeface="Canva Sans"/>
              </a:rPr>
              <a:t>Sơ đồ hệ thống giám sát</a:t>
            </a:r>
          </a:p>
        </p:txBody>
      </p:sp>
      <p:sp>
        <p:nvSpPr>
          <p:cNvPr id="13" name="TextBox 13"/>
          <p:cNvSpPr txBox="1"/>
          <p:nvPr/>
        </p:nvSpPr>
        <p:spPr>
          <a:xfrm>
            <a:off x="1094854" y="1387756"/>
            <a:ext cx="5072541" cy="528320"/>
          </a:xfrm>
          <a:prstGeom prst="rect">
            <a:avLst/>
          </a:prstGeom>
        </p:spPr>
        <p:txBody>
          <a:bodyPr lIns="0" tIns="0" rIns="0" bIns="0" rtlCol="0" anchor="t">
            <a:spAutoFit/>
          </a:bodyPr>
          <a:lstStyle/>
          <a:p>
            <a:pPr>
              <a:lnSpc>
                <a:spcPts val="4480"/>
              </a:lnSpc>
            </a:pPr>
            <a:r>
              <a:rPr lang="en-US" sz="3200">
                <a:solidFill>
                  <a:srgbClr val="000000"/>
                </a:solidFill>
                <a:latin typeface="Muli Bold"/>
              </a:rPr>
              <a:t>2. Triển khai hệ thống</a:t>
            </a:r>
          </a:p>
        </p:txBody>
      </p:sp>
      <p:sp>
        <p:nvSpPr>
          <p:cNvPr id="14" name="TextBox 14"/>
          <p:cNvSpPr txBox="1"/>
          <p:nvPr/>
        </p:nvSpPr>
        <p:spPr>
          <a:xfrm>
            <a:off x="1028700" y="666750"/>
            <a:ext cx="6975888" cy="561975"/>
          </a:xfrm>
          <a:prstGeom prst="rect">
            <a:avLst/>
          </a:prstGeom>
        </p:spPr>
        <p:txBody>
          <a:bodyPr lIns="0" tIns="0" rIns="0" bIns="0" rtlCol="0" anchor="t">
            <a:spAutoFit/>
          </a:bodyPr>
          <a:lstStyle/>
          <a:p>
            <a:pPr>
              <a:lnSpc>
                <a:spcPts val="4440"/>
              </a:lnSpc>
              <a:spcBef>
                <a:spcPct val="0"/>
              </a:spcBef>
            </a:pPr>
            <a:r>
              <a:rPr lang="en-US" sz="3700" spc="-37">
                <a:solidFill>
                  <a:srgbClr val="000000"/>
                </a:solidFill>
                <a:latin typeface="Muli Bold"/>
              </a:rPr>
              <a:t>III. Triển khai và thực hiện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TextBox 6"/>
          <p:cNvSpPr txBox="1"/>
          <p:nvPr/>
        </p:nvSpPr>
        <p:spPr>
          <a:xfrm>
            <a:off x="6695831" y="9163050"/>
            <a:ext cx="4685586" cy="448310"/>
          </a:xfrm>
          <a:prstGeom prst="rect">
            <a:avLst/>
          </a:prstGeom>
        </p:spPr>
        <p:txBody>
          <a:bodyPr lIns="0" tIns="0" rIns="0" bIns="0" rtlCol="0" anchor="t">
            <a:spAutoFit/>
          </a:bodyPr>
          <a:lstStyle/>
          <a:p>
            <a:pPr algn="ctr">
              <a:lnSpc>
                <a:spcPts val="3640"/>
              </a:lnSpc>
            </a:pPr>
            <a:r>
              <a:rPr lang="en-US" sz="2600">
                <a:solidFill>
                  <a:srgbClr val="000000"/>
                </a:solidFill>
                <a:latin typeface="Canva Sans"/>
              </a:rPr>
              <a:t>Sơ đồ hệ thống Microservices</a:t>
            </a:r>
          </a:p>
        </p:txBody>
      </p:sp>
      <p:grpSp>
        <p:nvGrpSpPr>
          <p:cNvPr id="7" name="Group 7"/>
          <p:cNvGrpSpPr/>
          <p:nvPr/>
        </p:nvGrpSpPr>
        <p:grpSpPr>
          <a:xfrm>
            <a:off x="978321" y="2063396"/>
            <a:ext cx="16796986" cy="6960982"/>
            <a:chOff x="0" y="0"/>
            <a:chExt cx="22395981" cy="9281310"/>
          </a:xfrm>
        </p:grpSpPr>
        <p:sp>
          <p:nvSpPr>
            <p:cNvPr id="8" name="Freeform 8"/>
            <p:cNvSpPr/>
            <p:nvPr/>
          </p:nvSpPr>
          <p:spPr>
            <a:xfrm>
              <a:off x="0" y="0"/>
              <a:ext cx="22395981" cy="9273305"/>
            </a:xfrm>
            <a:custGeom>
              <a:avLst/>
              <a:gdLst/>
              <a:ahLst/>
              <a:cxnLst/>
              <a:rect l="l" t="t" r="r" b="b"/>
              <a:pathLst>
                <a:path w="22395981" h="9273305">
                  <a:moveTo>
                    <a:pt x="0" y="0"/>
                  </a:moveTo>
                  <a:lnTo>
                    <a:pt x="22395981" y="0"/>
                  </a:lnTo>
                  <a:lnTo>
                    <a:pt x="22395981" y="9273305"/>
                  </a:lnTo>
                  <a:lnTo>
                    <a:pt x="0" y="9273305"/>
                  </a:lnTo>
                  <a:lnTo>
                    <a:pt x="0" y="0"/>
                  </a:lnTo>
                  <a:close/>
                </a:path>
              </a:pathLst>
            </a:custGeom>
            <a:blipFill>
              <a:blip r:embed="rId2"/>
              <a:stretch>
                <a:fillRect b="-42057"/>
              </a:stretch>
            </a:blipFill>
          </p:spPr>
        </p:sp>
        <p:sp>
          <p:nvSpPr>
            <p:cNvPr id="9" name="Freeform 9"/>
            <p:cNvSpPr/>
            <p:nvPr/>
          </p:nvSpPr>
          <p:spPr>
            <a:xfrm>
              <a:off x="13867747" y="3410263"/>
              <a:ext cx="2127325" cy="795116"/>
            </a:xfrm>
            <a:custGeom>
              <a:avLst/>
              <a:gdLst/>
              <a:ahLst/>
              <a:cxnLst/>
              <a:rect l="l" t="t" r="r" b="b"/>
              <a:pathLst>
                <a:path w="2127325" h="795116">
                  <a:moveTo>
                    <a:pt x="0" y="0"/>
                  </a:moveTo>
                  <a:lnTo>
                    <a:pt x="2127325" y="0"/>
                  </a:lnTo>
                  <a:lnTo>
                    <a:pt x="2127325" y="795116"/>
                  </a:lnTo>
                  <a:lnTo>
                    <a:pt x="0" y="795116"/>
                  </a:lnTo>
                  <a:lnTo>
                    <a:pt x="0" y="0"/>
                  </a:lnTo>
                  <a:close/>
                </a:path>
              </a:pathLst>
            </a:custGeom>
            <a:blipFill>
              <a:blip r:embed="rId3"/>
              <a:stretch>
                <a:fillRect t="-78365"/>
              </a:stretch>
            </a:blipFill>
          </p:spPr>
        </p:sp>
        <p:sp>
          <p:nvSpPr>
            <p:cNvPr id="10" name="Freeform 10"/>
            <p:cNvSpPr/>
            <p:nvPr/>
          </p:nvSpPr>
          <p:spPr>
            <a:xfrm>
              <a:off x="17546024" y="6484075"/>
              <a:ext cx="1042411" cy="1309395"/>
            </a:xfrm>
            <a:custGeom>
              <a:avLst/>
              <a:gdLst/>
              <a:ahLst/>
              <a:cxnLst/>
              <a:rect l="l" t="t" r="r" b="b"/>
              <a:pathLst>
                <a:path w="1042411" h="1309395">
                  <a:moveTo>
                    <a:pt x="0" y="0"/>
                  </a:moveTo>
                  <a:lnTo>
                    <a:pt x="1042411" y="0"/>
                  </a:lnTo>
                  <a:lnTo>
                    <a:pt x="1042411" y="1309395"/>
                  </a:lnTo>
                  <a:lnTo>
                    <a:pt x="0" y="1309395"/>
                  </a:lnTo>
                  <a:lnTo>
                    <a:pt x="0" y="0"/>
                  </a:lnTo>
                  <a:close/>
                </a:path>
              </a:pathLst>
            </a:custGeom>
            <a:blipFill>
              <a:blip r:embed="rId4"/>
              <a:stretch>
                <a:fillRect l="-14444" t="-6707"/>
              </a:stretch>
            </a:blipFill>
          </p:spPr>
        </p:sp>
        <p:sp>
          <p:nvSpPr>
            <p:cNvPr id="11" name="Freeform 11"/>
            <p:cNvSpPr/>
            <p:nvPr/>
          </p:nvSpPr>
          <p:spPr>
            <a:xfrm>
              <a:off x="12524621" y="1337780"/>
              <a:ext cx="1343126" cy="1686481"/>
            </a:xfrm>
            <a:custGeom>
              <a:avLst/>
              <a:gdLst/>
              <a:ahLst/>
              <a:cxnLst/>
              <a:rect l="l" t="t" r="r" b="b"/>
              <a:pathLst>
                <a:path w="1343126" h="1686481">
                  <a:moveTo>
                    <a:pt x="0" y="0"/>
                  </a:moveTo>
                  <a:lnTo>
                    <a:pt x="1343126" y="0"/>
                  </a:lnTo>
                  <a:lnTo>
                    <a:pt x="1343126" y="1686482"/>
                  </a:lnTo>
                  <a:lnTo>
                    <a:pt x="0" y="1686482"/>
                  </a:lnTo>
                  <a:lnTo>
                    <a:pt x="0" y="0"/>
                  </a:lnTo>
                  <a:close/>
                </a:path>
              </a:pathLst>
            </a:custGeom>
            <a:blipFill>
              <a:blip r:embed="rId5"/>
              <a:stretch>
                <a:fillRect/>
              </a:stretch>
            </a:blipFill>
          </p:spPr>
        </p:sp>
        <p:sp>
          <p:nvSpPr>
            <p:cNvPr id="12" name="Freeform 12"/>
            <p:cNvSpPr/>
            <p:nvPr/>
          </p:nvSpPr>
          <p:spPr>
            <a:xfrm>
              <a:off x="17003567" y="3516274"/>
              <a:ext cx="2127325" cy="795116"/>
            </a:xfrm>
            <a:custGeom>
              <a:avLst/>
              <a:gdLst/>
              <a:ahLst/>
              <a:cxnLst/>
              <a:rect l="l" t="t" r="r" b="b"/>
              <a:pathLst>
                <a:path w="2127325" h="795116">
                  <a:moveTo>
                    <a:pt x="0" y="0"/>
                  </a:moveTo>
                  <a:lnTo>
                    <a:pt x="2127325" y="0"/>
                  </a:lnTo>
                  <a:lnTo>
                    <a:pt x="2127325" y="795116"/>
                  </a:lnTo>
                  <a:lnTo>
                    <a:pt x="0" y="795116"/>
                  </a:lnTo>
                  <a:lnTo>
                    <a:pt x="0" y="0"/>
                  </a:lnTo>
                  <a:close/>
                </a:path>
              </a:pathLst>
            </a:custGeom>
            <a:blipFill>
              <a:blip r:embed="rId3"/>
              <a:stretch>
                <a:fillRect t="-78365"/>
              </a:stretch>
            </a:blipFill>
          </p:spPr>
        </p:sp>
        <p:sp>
          <p:nvSpPr>
            <p:cNvPr id="13" name="Freeform 13"/>
            <p:cNvSpPr/>
            <p:nvPr/>
          </p:nvSpPr>
          <p:spPr>
            <a:xfrm>
              <a:off x="6491567" y="8608983"/>
              <a:ext cx="12944705" cy="640307"/>
            </a:xfrm>
            <a:custGeom>
              <a:avLst/>
              <a:gdLst/>
              <a:ahLst/>
              <a:cxnLst/>
              <a:rect l="l" t="t" r="r" b="b"/>
              <a:pathLst>
                <a:path w="12944705" h="640307">
                  <a:moveTo>
                    <a:pt x="0" y="0"/>
                  </a:moveTo>
                  <a:lnTo>
                    <a:pt x="12944705" y="0"/>
                  </a:lnTo>
                  <a:lnTo>
                    <a:pt x="12944705" y="640307"/>
                  </a:lnTo>
                  <a:lnTo>
                    <a:pt x="0" y="640307"/>
                  </a:lnTo>
                  <a:lnTo>
                    <a:pt x="0" y="0"/>
                  </a:lnTo>
                  <a:close/>
                </a:path>
              </a:pathLst>
            </a:custGeom>
            <a:blipFill>
              <a:blip r:embed="rId3"/>
              <a:stretch>
                <a:fillRect t="-1146436" r="-44073" b="-695326"/>
              </a:stretch>
            </a:blipFill>
          </p:spPr>
        </p:sp>
        <p:sp>
          <p:nvSpPr>
            <p:cNvPr id="14" name="AutoShape 14"/>
            <p:cNvSpPr/>
            <p:nvPr/>
          </p:nvSpPr>
          <p:spPr>
            <a:xfrm>
              <a:off x="4631649" y="9265300"/>
              <a:ext cx="16167421" cy="0"/>
            </a:xfrm>
            <a:prstGeom prst="line">
              <a:avLst/>
            </a:prstGeom>
            <a:ln w="32020" cap="flat">
              <a:solidFill>
                <a:srgbClr val="000000"/>
              </a:solidFill>
              <a:prstDash val="lgDash"/>
              <a:headEnd type="none" w="sm" len="sm"/>
              <a:tailEnd type="none" w="sm" len="sm"/>
            </a:ln>
          </p:spPr>
        </p:sp>
      </p:grpSp>
      <p:sp>
        <p:nvSpPr>
          <p:cNvPr id="15" name="TextBox 15"/>
          <p:cNvSpPr txBox="1"/>
          <p:nvPr/>
        </p:nvSpPr>
        <p:spPr>
          <a:xfrm>
            <a:off x="1094854" y="1387756"/>
            <a:ext cx="4208115" cy="528320"/>
          </a:xfrm>
          <a:prstGeom prst="rect">
            <a:avLst/>
          </a:prstGeom>
        </p:spPr>
        <p:txBody>
          <a:bodyPr lIns="0" tIns="0" rIns="0" bIns="0" rtlCol="0" anchor="t">
            <a:spAutoFit/>
          </a:bodyPr>
          <a:lstStyle/>
          <a:p>
            <a:pPr algn="ctr">
              <a:lnSpc>
                <a:spcPts val="4480"/>
              </a:lnSpc>
            </a:pPr>
            <a:r>
              <a:rPr lang="en-US" sz="3200">
                <a:solidFill>
                  <a:srgbClr val="000000"/>
                </a:solidFill>
                <a:latin typeface="Muli Bold"/>
              </a:rPr>
              <a:t>2. Triển khai hệ thống</a:t>
            </a:r>
          </a:p>
        </p:txBody>
      </p:sp>
      <p:sp>
        <p:nvSpPr>
          <p:cNvPr id="16" name="TextBox 16"/>
          <p:cNvSpPr txBox="1"/>
          <p:nvPr/>
        </p:nvSpPr>
        <p:spPr>
          <a:xfrm>
            <a:off x="1028700" y="666750"/>
            <a:ext cx="6975888" cy="561975"/>
          </a:xfrm>
          <a:prstGeom prst="rect">
            <a:avLst/>
          </a:prstGeom>
        </p:spPr>
        <p:txBody>
          <a:bodyPr lIns="0" tIns="0" rIns="0" bIns="0" rtlCol="0" anchor="t">
            <a:spAutoFit/>
          </a:bodyPr>
          <a:lstStyle/>
          <a:p>
            <a:pPr>
              <a:lnSpc>
                <a:spcPts val="4440"/>
              </a:lnSpc>
              <a:spcBef>
                <a:spcPct val="0"/>
              </a:spcBef>
            </a:pPr>
            <a:r>
              <a:rPr lang="en-US" sz="3700" spc="-37">
                <a:solidFill>
                  <a:srgbClr val="000000"/>
                </a:solidFill>
                <a:latin typeface="Muli Bold"/>
              </a:rPr>
              <a:t>III. Triển khai và thực hiện</a:t>
            </a:r>
          </a:p>
        </p:txBody>
      </p:sp>
      <p:sp>
        <p:nvSpPr>
          <p:cNvPr id="17" name="AutoShape 17"/>
          <p:cNvSpPr/>
          <p:nvPr/>
        </p:nvSpPr>
        <p:spPr>
          <a:xfrm>
            <a:off x="978321" y="1309688"/>
            <a:ext cx="8218233" cy="0"/>
          </a:xfrm>
          <a:prstGeom prst="line">
            <a:avLst/>
          </a:prstGeom>
          <a:ln w="9525" cap="flat">
            <a:solidFill>
              <a:srgbClr val="000000"/>
            </a:solidFill>
            <a:prstDash val="solid"/>
            <a:headEnd type="none" w="sm" len="sm"/>
            <a:tailEnd type="none" w="sm" len="sm"/>
          </a:ln>
        </p:spPr>
      </p:sp>
      <p:grpSp>
        <p:nvGrpSpPr>
          <p:cNvPr id="18" name="Group 18"/>
          <p:cNvGrpSpPr/>
          <p:nvPr/>
        </p:nvGrpSpPr>
        <p:grpSpPr>
          <a:xfrm>
            <a:off x="16602691" y="9415331"/>
            <a:ext cx="2877901" cy="2492276"/>
            <a:chOff x="0" y="0"/>
            <a:chExt cx="3837201" cy="3323034"/>
          </a:xfrm>
        </p:grpSpPr>
        <p:grpSp>
          <p:nvGrpSpPr>
            <p:cNvPr id="19" name="Group 19"/>
            <p:cNvGrpSpPr/>
            <p:nvPr/>
          </p:nvGrpSpPr>
          <p:grpSpPr>
            <a:xfrm>
              <a:off x="0" y="0"/>
              <a:ext cx="3837201" cy="3323034"/>
              <a:chOff x="0" y="0"/>
              <a:chExt cx="3619627" cy="3134614"/>
            </a:xfrm>
          </p:grpSpPr>
          <p:sp>
            <p:nvSpPr>
              <p:cNvPr id="20" name="Freeform 2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21" name="TextBox 21"/>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18 / 35</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AutoShape 6"/>
          <p:cNvSpPr/>
          <p:nvPr/>
        </p:nvSpPr>
        <p:spPr>
          <a:xfrm>
            <a:off x="978321" y="1309688"/>
            <a:ext cx="8218233" cy="0"/>
          </a:xfrm>
          <a:prstGeom prst="line">
            <a:avLst/>
          </a:prstGeom>
          <a:ln w="9525" cap="flat">
            <a:solidFill>
              <a:srgbClr val="000000"/>
            </a:solidFill>
            <a:prstDash val="solid"/>
            <a:headEnd type="none" w="sm" len="sm"/>
            <a:tailEnd type="none" w="sm" len="sm"/>
          </a:ln>
        </p:spPr>
      </p:sp>
      <p:grpSp>
        <p:nvGrpSpPr>
          <p:cNvPr id="7" name="Group 7"/>
          <p:cNvGrpSpPr/>
          <p:nvPr/>
        </p:nvGrpSpPr>
        <p:grpSpPr>
          <a:xfrm>
            <a:off x="806310" y="2278394"/>
            <a:ext cx="5510384" cy="6321941"/>
            <a:chOff x="0" y="0"/>
            <a:chExt cx="7347179" cy="8429255"/>
          </a:xfrm>
        </p:grpSpPr>
        <p:sp>
          <p:nvSpPr>
            <p:cNvPr id="8" name="Freeform 8"/>
            <p:cNvSpPr/>
            <p:nvPr/>
          </p:nvSpPr>
          <p:spPr>
            <a:xfrm flipH="1">
              <a:off x="266750" y="0"/>
              <a:ext cx="7080429" cy="5018254"/>
            </a:xfrm>
            <a:custGeom>
              <a:avLst/>
              <a:gdLst/>
              <a:ahLst/>
              <a:cxnLst/>
              <a:rect l="l" t="t" r="r" b="b"/>
              <a:pathLst>
                <a:path w="7080429" h="5018254">
                  <a:moveTo>
                    <a:pt x="7080429" y="0"/>
                  </a:moveTo>
                  <a:lnTo>
                    <a:pt x="0" y="0"/>
                  </a:lnTo>
                  <a:lnTo>
                    <a:pt x="0" y="5018254"/>
                  </a:lnTo>
                  <a:lnTo>
                    <a:pt x="7080429" y="5018254"/>
                  </a:lnTo>
                  <a:lnTo>
                    <a:pt x="7080429"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0" y="4769780"/>
              <a:ext cx="2202338" cy="3659474"/>
            </a:xfrm>
            <a:custGeom>
              <a:avLst/>
              <a:gdLst/>
              <a:ahLst/>
              <a:cxnLst/>
              <a:rect l="l" t="t" r="r" b="b"/>
              <a:pathLst>
                <a:path w="2202338" h="3659474">
                  <a:moveTo>
                    <a:pt x="0" y="0"/>
                  </a:moveTo>
                  <a:lnTo>
                    <a:pt x="2202338" y="0"/>
                  </a:lnTo>
                  <a:lnTo>
                    <a:pt x="2202338" y="3659475"/>
                  </a:lnTo>
                  <a:lnTo>
                    <a:pt x="0" y="365947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TextBox 10"/>
            <p:cNvSpPr txBox="1"/>
            <p:nvPr/>
          </p:nvSpPr>
          <p:spPr>
            <a:xfrm>
              <a:off x="1101169" y="1061739"/>
              <a:ext cx="5411590" cy="1873027"/>
            </a:xfrm>
            <a:prstGeom prst="rect">
              <a:avLst/>
            </a:prstGeom>
          </p:spPr>
          <p:txBody>
            <a:bodyPr lIns="0" tIns="0" rIns="0" bIns="0" rtlCol="0" anchor="t">
              <a:spAutoFit/>
            </a:bodyPr>
            <a:lstStyle/>
            <a:p>
              <a:pPr algn="ctr">
                <a:lnSpc>
                  <a:spcPts val="3773"/>
                </a:lnSpc>
              </a:pPr>
              <a:r>
                <a:rPr lang="en-US" sz="2695">
                  <a:solidFill>
                    <a:srgbClr val="000000"/>
                  </a:solidFill>
                  <a:latin typeface="Muli"/>
                </a:rPr>
                <a:t>Liệu chỉ với các thuộc tính trong Trace, ta đã có thể vẽ lên được service map?</a:t>
              </a:r>
            </a:p>
          </p:txBody>
        </p:sp>
      </p:grpSp>
      <p:grpSp>
        <p:nvGrpSpPr>
          <p:cNvPr id="11" name="Group 11"/>
          <p:cNvGrpSpPr/>
          <p:nvPr/>
        </p:nvGrpSpPr>
        <p:grpSpPr>
          <a:xfrm>
            <a:off x="6152468" y="4235297"/>
            <a:ext cx="11304375" cy="5688865"/>
            <a:chOff x="0" y="0"/>
            <a:chExt cx="15072500" cy="7585153"/>
          </a:xfrm>
        </p:grpSpPr>
        <p:sp>
          <p:nvSpPr>
            <p:cNvPr id="12" name="Freeform 12"/>
            <p:cNvSpPr/>
            <p:nvPr/>
          </p:nvSpPr>
          <p:spPr>
            <a:xfrm>
              <a:off x="1725133" y="0"/>
              <a:ext cx="13204267" cy="7400302"/>
            </a:xfrm>
            <a:custGeom>
              <a:avLst/>
              <a:gdLst/>
              <a:ahLst/>
              <a:cxnLst/>
              <a:rect l="l" t="t" r="r" b="b"/>
              <a:pathLst>
                <a:path w="13204267" h="7400302">
                  <a:moveTo>
                    <a:pt x="0" y="0"/>
                  </a:moveTo>
                  <a:lnTo>
                    <a:pt x="13204267" y="0"/>
                  </a:lnTo>
                  <a:lnTo>
                    <a:pt x="13204267" y="7400302"/>
                  </a:lnTo>
                  <a:lnTo>
                    <a:pt x="0" y="7400302"/>
                  </a:lnTo>
                  <a:lnTo>
                    <a:pt x="0" y="0"/>
                  </a:lnTo>
                  <a:close/>
                </a:path>
              </a:pathLst>
            </a:custGeom>
            <a:blipFill>
              <a:blip r:embed="rId6"/>
              <a:stretch>
                <a:fillRect l="-46020" b="-42472"/>
              </a:stretch>
            </a:blipFill>
          </p:spPr>
        </p:sp>
        <p:grpSp>
          <p:nvGrpSpPr>
            <p:cNvPr id="13" name="Group 13"/>
            <p:cNvGrpSpPr/>
            <p:nvPr/>
          </p:nvGrpSpPr>
          <p:grpSpPr>
            <a:xfrm>
              <a:off x="8682864" y="2358871"/>
              <a:ext cx="3220636" cy="2011920"/>
              <a:chOff x="0" y="0"/>
              <a:chExt cx="3136900" cy="1959610"/>
            </a:xfrm>
          </p:grpSpPr>
          <p:sp>
            <p:nvSpPr>
              <p:cNvPr id="14" name="Freeform 14"/>
              <p:cNvSpPr/>
              <p:nvPr/>
            </p:nvSpPr>
            <p:spPr>
              <a:xfrm>
                <a:off x="44450" y="36830"/>
                <a:ext cx="3042920" cy="1874520"/>
              </a:xfrm>
              <a:custGeom>
                <a:avLst/>
                <a:gdLst/>
                <a:ahLst/>
                <a:cxnLst/>
                <a:rect l="l" t="t" r="r" b="b"/>
                <a:pathLst>
                  <a:path w="3042920" h="1874520">
                    <a:moveTo>
                      <a:pt x="2796540" y="393700"/>
                    </a:moveTo>
                    <a:cubicBezTo>
                      <a:pt x="2583180" y="340360"/>
                      <a:pt x="2506980" y="316230"/>
                      <a:pt x="2448560" y="288290"/>
                    </a:cubicBezTo>
                    <a:cubicBezTo>
                      <a:pt x="2397760" y="264160"/>
                      <a:pt x="2363470" y="220980"/>
                      <a:pt x="2315210" y="203200"/>
                    </a:cubicBezTo>
                    <a:cubicBezTo>
                      <a:pt x="2266950" y="185420"/>
                      <a:pt x="2203450" y="191770"/>
                      <a:pt x="2161540" y="180340"/>
                    </a:cubicBezTo>
                    <a:cubicBezTo>
                      <a:pt x="2131060" y="172720"/>
                      <a:pt x="2123440" y="161290"/>
                      <a:pt x="2086610" y="151130"/>
                    </a:cubicBezTo>
                    <a:cubicBezTo>
                      <a:pt x="1997710" y="125730"/>
                      <a:pt x="1774190" y="83820"/>
                      <a:pt x="1612900" y="68580"/>
                    </a:cubicBezTo>
                    <a:cubicBezTo>
                      <a:pt x="1445260" y="53340"/>
                      <a:pt x="1273810" y="41910"/>
                      <a:pt x="1097280" y="63500"/>
                    </a:cubicBezTo>
                    <a:cubicBezTo>
                      <a:pt x="904240" y="86360"/>
                      <a:pt x="610870" y="172720"/>
                      <a:pt x="502920" y="214630"/>
                    </a:cubicBezTo>
                    <a:cubicBezTo>
                      <a:pt x="459740" y="231140"/>
                      <a:pt x="447040" y="242570"/>
                      <a:pt x="417830" y="260350"/>
                    </a:cubicBezTo>
                    <a:cubicBezTo>
                      <a:pt x="384810" y="279400"/>
                      <a:pt x="350520" y="298450"/>
                      <a:pt x="314960" y="326390"/>
                    </a:cubicBezTo>
                    <a:cubicBezTo>
                      <a:pt x="270510" y="361950"/>
                      <a:pt x="214630" y="410210"/>
                      <a:pt x="176530" y="459740"/>
                    </a:cubicBezTo>
                    <a:cubicBezTo>
                      <a:pt x="139700" y="506730"/>
                      <a:pt x="110490" y="561340"/>
                      <a:pt x="91440" y="615950"/>
                    </a:cubicBezTo>
                    <a:cubicBezTo>
                      <a:pt x="72390" y="669290"/>
                      <a:pt x="67310" y="720090"/>
                      <a:pt x="60960" y="781050"/>
                    </a:cubicBezTo>
                    <a:cubicBezTo>
                      <a:pt x="53340" y="857250"/>
                      <a:pt x="45720" y="966470"/>
                      <a:pt x="57150" y="1041400"/>
                    </a:cubicBezTo>
                    <a:cubicBezTo>
                      <a:pt x="66040" y="1099820"/>
                      <a:pt x="82550" y="1148080"/>
                      <a:pt x="105410" y="1195070"/>
                    </a:cubicBezTo>
                    <a:cubicBezTo>
                      <a:pt x="128270" y="1239520"/>
                      <a:pt x="161290" y="1278890"/>
                      <a:pt x="193040" y="1315720"/>
                    </a:cubicBezTo>
                    <a:cubicBezTo>
                      <a:pt x="223520" y="1351280"/>
                      <a:pt x="248920" y="1379220"/>
                      <a:pt x="290830" y="1412240"/>
                    </a:cubicBezTo>
                    <a:cubicBezTo>
                      <a:pt x="353060" y="1461770"/>
                      <a:pt x="458470" y="1526540"/>
                      <a:pt x="541020" y="1568450"/>
                    </a:cubicBezTo>
                    <a:cubicBezTo>
                      <a:pt x="614680" y="1605280"/>
                      <a:pt x="675640" y="1628140"/>
                      <a:pt x="759460" y="1656080"/>
                    </a:cubicBezTo>
                    <a:cubicBezTo>
                      <a:pt x="867410" y="1691640"/>
                      <a:pt x="1021080" y="1728470"/>
                      <a:pt x="1137920" y="1753870"/>
                    </a:cubicBezTo>
                    <a:cubicBezTo>
                      <a:pt x="1236980" y="1775460"/>
                      <a:pt x="1319530" y="1791970"/>
                      <a:pt x="1416050" y="1803400"/>
                    </a:cubicBezTo>
                    <a:cubicBezTo>
                      <a:pt x="1520190" y="1814830"/>
                      <a:pt x="1656080" y="1823720"/>
                      <a:pt x="1741170" y="1821180"/>
                    </a:cubicBezTo>
                    <a:cubicBezTo>
                      <a:pt x="1797050" y="1818640"/>
                      <a:pt x="1818640" y="1814830"/>
                      <a:pt x="1880870" y="1803400"/>
                    </a:cubicBezTo>
                    <a:cubicBezTo>
                      <a:pt x="2007870" y="1780540"/>
                      <a:pt x="2298700" y="1722120"/>
                      <a:pt x="2456180" y="1664970"/>
                    </a:cubicBezTo>
                    <a:cubicBezTo>
                      <a:pt x="2575560" y="1621790"/>
                      <a:pt x="2683510" y="1557020"/>
                      <a:pt x="2755900" y="1515110"/>
                    </a:cubicBezTo>
                    <a:cubicBezTo>
                      <a:pt x="2799080" y="1489710"/>
                      <a:pt x="2827020" y="1471930"/>
                      <a:pt x="2856230" y="1447800"/>
                    </a:cubicBezTo>
                    <a:cubicBezTo>
                      <a:pt x="2881630" y="1426210"/>
                      <a:pt x="2904490" y="1408430"/>
                      <a:pt x="2923540" y="1381760"/>
                    </a:cubicBezTo>
                    <a:cubicBezTo>
                      <a:pt x="2945130" y="1351280"/>
                      <a:pt x="2965450" y="1320800"/>
                      <a:pt x="2978150" y="1271270"/>
                    </a:cubicBezTo>
                    <a:cubicBezTo>
                      <a:pt x="2999740" y="1184910"/>
                      <a:pt x="3001010" y="1014730"/>
                      <a:pt x="2990850" y="900430"/>
                    </a:cubicBezTo>
                    <a:cubicBezTo>
                      <a:pt x="2981960" y="798830"/>
                      <a:pt x="2957830" y="701040"/>
                      <a:pt x="2931160" y="615950"/>
                    </a:cubicBezTo>
                    <a:cubicBezTo>
                      <a:pt x="2908300" y="541020"/>
                      <a:pt x="2842260" y="452120"/>
                      <a:pt x="2844800" y="414020"/>
                    </a:cubicBezTo>
                    <a:cubicBezTo>
                      <a:pt x="2846070" y="398780"/>
                      <a:pt x="2854960" y="384810"/>
                      <a:pt x="2862580" y="382270"/>
                    </a:cubicBezTo>
                    <a:cubicBezTo>
                      <a:pt x="2871470" y="379730"/>
                      <a:pt x="2893060" y="393700"/>
                      <a:pt x="2894330" y="401320"/>
                    </a:cubicBezTo>
                    <a:cubicBezTo>
                      <a:pt x="2895600" y="410210"/>
                      <a:pt x="2881630" y="430530"/>
                      <a:pt x="2872740" y="431800"/>
                    </a:cubicBezTo>
                    <a:cubicBezTo>
                      <a:pt x="2863850" y="433070"/>
                      <a:pt x="2846070" y="417830"/>
                      <a:pt x="2843530" y="408940"/>
                    </a:cubicBezTo>
                    <a:cubicBezTo>
                      <a:pt x="2842260" y="402590"/>
                      <a:pt x="2847340" y="392430"/>
                      <a:pt x="2852420" y="387350"/>
                    </a:cubicBezTo>
                    <a:cubicBezTo>
                      <a:pt x="2857500" y="382270"/>
                      <a:pt x="2868930" y="378460"/>
                      <a:pt x="2876550" y="382270"/>
                    </a:cubicBezTo>
                    <a:cubicBezTo>
                      <a:pt x="2891790" y="389890"/>
                      <a:pt x="2903220" y="450850"/>
                      <a:pt x="2917190" y="473710"/>
                    </a:cubicBezTo>
                    <a:cubicBezTo>
                      <a:pt x="2927350" y="488950"/>
                      <a:pt x="2937510" y="488950"/>
                      <a:pt x="2947670" y="508000"/>
                    </a:cubicBezTo>
                    <a:cubicBezTo>
                      <a:pt x="2974340" y="556260"/>
                      <a:pt x="3012440" y="709930"/>
                      <a:pt x="3027680" y="795020"/>
                    </a:cubicBezTo>
                    <a:cubicBezTo>
                      <a:pt x="3039110" y="861060"/>
                      <a:pt x="3040380" y="905510"/>
                      <a:pt x="3041650" y="974090"/>
                    </a:cubicBezTo>
                    <a:cubicBezTo>
                      <a:pt x="3042920" y="1064260"/>
                      <a:pt x="3039110" y="1221740"/>
                      <a:pt x="3026410" y="1286510"/>
                    </a:cubicBezTo>
                    <a:cubicBezTo>
                      <a:pt x="3021330" y="1316990"/>
                      <a:pt x="3014980" y="1329690"/>
                      <a:pt x="3004820" y="1351280"/>
                    </a:cubicBezTo>
                    <a:cubicBezTo>
                      <a:pt x="2993390" y="1374140"/>
                      <a:pt x="2976880" y="1395730"/>
                      <a:pt x="2959100" y="1417320"/>
                    </a:cubicBezTo>
                    <a:cubicBezTo>
                      <a:pt x="2938780" y="1441450"/>
                      <a:pt x="2913380" y="1466850"/>
                      <a:pt x="2885440" y="1489710"/>
                    </a:cubicBezTo>
                    <a:cubicBezTo>
                      <a:pt x="2853690" y="1515110"/>
                      <a:pt x="2823210" y="1535430"/>
                      <a:pt x="2777490" y="1562100"/>
                    </a:cubicBezTo>
                    <a:cubicBezTo>
                      <a:pt x="2702560" y="1605280"/>
                      <a:pt x="2590800" y="1670050"/>
                      <a:pt x="2468880" y="1714500"/>
                    </a:cubicBezTo>
                    <a:cubicBezTo>
                      <a:pt x="2307590" y="1772920"/>
                      <a:pt x="2018030" y="1831340"/>
                      <a:pt x="1887220" y="1854200"/>
                    </a:cubicBezTo>
                    <a:cubicBezTo>
                      <a:pt x="1822450" y="1865630"/>
                      <a:pt x="1798320" y="1869440"/>
                      <a:pt x="1739900" y="1871980"/>
                    </a:cubicBezTo>
                    <a:cubicBezTo>
                      <a:pt x="1651000" y="1874520"/>
                      <a:pt x="1526540" y="1869440"/>
                      <a:pt x="1408430" y="1854200"/>
                    </a:cubicBezTo>
                    <a:cubicBezTo>
                      <a:pt x="1271270" y="1836420"/>
                      <a:pt x="1087120" y="1795780"/>
                      <a:pt x="965200" y="1766570"/>
                    </a:cubicBezTo>
                    <a:cubicBezTo>
                      <a:pt x="877570" y="1744980"/>
                      <a:pt x="815340" y="1728470"/>
                      <a:pt x="741680" y="1703070"/>
                    </a:cubicBezTo>
                    <a:cubicBezTo>
                      <a:pt x="665480" y="1677670"/>
                      <a:pt x="591820" y="1651000"/>
                      <a:pt x="515620" y="1611630"/>
                    </a:cubicBezTo>
                    <a:cubicBezTo>
                      <a:pt x="430530" y="1568450"/>
                      <a:pt x="327660" y="1510030"/>
                      <a:pt x="255270" y="1449070"/>
                    </a:cubicBezTo>
                    <a:cubicBezTo>
                      <a:pt x="191770" y="1395730"/>
                      <a:pt x="135890" y="1329690"/>
                      <a:pt x="97790" y="1275080"/>
                    </a:cubicBezTo>
                    <a:cubicBezTo>
                      <a:pt x="68580" y="1233170"/>
                      <a:pt x="49530" y="1193800"/>
                      <a:pt x="34290" y="1153160"/>
                    </a:cubicBezTo>
                    <a:cubicBezTo>
                      <a:pt x="20320" y="1116330"/>
                      <a:pt x="11430" y="1084580"/>
                      <a:pt x="6350" y="1041400"/>
                    </a:cubicBezTo>
                    <a:cubicBezTo>
                      <a:pt x="0" y="986790"/>
                      <a:pt x="5080" y="909320"/>
                      <a:pt x="7620" y="850900"/>
                    </a:cubicBezTo>
                    <a:cubicBezTo>
                      <a:pt x="8890" y="800100"/>
                      <a:pt x="10160" y="755650"/>
                      <a:pt x="16510" y="711200"/>
                    </a:cubicBezTo>
                    <a:cubicBezTo>
                      <a:pt x="22860" y="669290"/>
                      <a:pt x="30480" y="632460"/>
                      <a:pt x="45720" y="593090"/>
                    </a:cubicBezTo>
                    <a:cubicBezTo>
                      <a:pt x="63500" y="548640"/>
                      <a:pt x="87630" y="500380"/>
                      <a:pt x="118110" y="457200"/>
                    </a:cubicBezTo>
                    <a:cubicBezTo>
                      <a:pt x="151130" y="410210"/>
                      <a:pt x="199390" y="359410"/>
                      <a:pt x="240030" y="322580"/>
                    </a:cubicBezTo>
                    <a:cubicBezTo>
                      <a:pt x="274320" y="290830"/>
                      <a:pt x="303530" y="269240"/>
                      <a:pt x="341630" y="245110"/>
                    </a:cubicBezTo>
                    <a:cubicBezTo>
                      <a:pt x="386080" y="217170"/>
                      <a:pt x="427990" y="190500"/>
                      <a:pt x="492760" y="165100"/>
                    </a:cubicBezTo>
                    <a:cubicBezTo>
                      <a:pt x="596900" y="123190"/>
                      <a:pt x="807720" y="74930"/>
                      <a:pt x="919480" y="48260"/>
                    </a:cubicBezTo>
                    <a:cubicBezTo>
                      <a:pt x="990600" y="31750"/>
                      <a:pt x="1022350" y="20320"/>
                      <a:pt x="1097280" y="13970"/>
                    </a:cubicBezTo>
                    <a:cubicBezTo>
                      <a:pt x="1225550" y="2540"/>
                      <a:pt x="1435100" y="0"/>
                      <a:pt x="1619250" y="17780"/>
                    </a:cubicBezTo>
                    <a:cubicBezTo>
                      <a:pt x="1832610" y="38100"/>
                      <a:pt x="2152650" y="93980"/>
                      <a:pt x="2299970" y="147320"/>
                    </a:cubicBezTo>
                    <a:cubicBezTo>
                      <a:pt x="2377440" y="175260"/>
                      <a:pt x="2400300" y="212090"/>
                      <a:pt x="2467610" y="241300"/>
                    </a:cubicBezTo>
                    <a:cubicBezTo>
                      <a:pt x="2560320" y="280670"/>
                      <a:pt x="2780030" y="314960"/>
                      <a:pt x="2814320" y="347980"/>
                    </a:cubicBezTo>
                    <a:cubicBezTo>
                      <a:pt x="2824480" y="356870"/>
                      <a:pt x="2827020" y="367030"/>
                      <a:pt x="2824480" y="374650"/>
                    </a:cubicBezTo>
                    <a:cubicBezTo>
                      <a:pt x="2821940" y="382270"/>
                      <a:pt x="2796540" y="393700"/>
                      <a:pt x="2796540" y="393700"/>
                    </a:cubicBezTo>
                  </a:path>
                </a:pathLst>
              </a:custGeom>
              <a:solidFill>
                <a:srgbClr val="004651"/>
              </a:solidFill>
              <a:ln cap="sq">
                <a:noFill/>
                <a:prstDash val="solid"/>
                <a:miter/>
              </a:ln>
            </p:spPr>
          </p:sp>
        </p:grpSp>
        <p:grpSp>
          <p:nvGrpSpPr>
            <p:cNvPr id="15" name="Group 15"/>
            <p:cNvGrpSpPr/>
            <p:nvPr/>
          </p:nvGrpSpPr>
          <p:grpSpPr>
            <a:xfrm>
              <a:off x="3834238" y="1826814"/>
              <a:ext cx="776994" cy="434083"/>
              <a:chOff x="0" y="0"/>
              <a:chExt cx="725170" cy="405130"/>
            </a:xfrm>
          </p:grpSpPr>
          <p:sp>
            <p:nvSpPr>
              <p:cNvPr id="16" name="Freeform 16"/>
              <p:cNvSpPr/>
              <p:nvPr/>
            </p:nvSpPr>
            <p:spPr>
              <a:xfrm>
                <a:off x="45720" y="45720"/>
                <a:ext cx="633730" cy="309880"/>
              </a:xfrm>
              <a:custGeom>
                <a:avLst/>
                <a:gdLst/>
                <a:ahLst/>
                <a:cxnLst/>
                <a:rect l="l" t="t" r="r" b="b"/>
                <a:pathLst>
                  <a:path w="633730" h="309880">
                    <a:moveTo>
                      <a:pt x="10160" y="232410"/>
                    </a:moveTo>
                    <a:cubicBezTo>
                      <a:pt x="314960" y="25400"/>
                      <a:pt x="336550" y="13970"/>
                      <a:pt x="361950" y="7620"/>
                    </a:cubicBezTo>
                    <a:cubicBezTo>
                      <a:pt x="382270" y="2540"/>
                      <a:pt x="400050" y="0"/>
                      <a:pt x="419100" y="5080"/>
                    </a:cubicBezTo>
                    <a:cubicBezTo>
                      <a:pt x="441960" y="11430"/>
                      <a:pt x="466090" y="25400"/>
                      <a:pt x="490220" y="46990"/>
                    </a:cubicBezTo>
                    <a:cubicBezTo>
                      <a:pt x="527050" y="81280"/>
                      <a:pt x="584200" y="160020"/>
                      <a:pt x="605790" y="207010"/>
                    </a:cubicBezTo>
                    <a:cubicBezTo>
                      <a:pt x="619760" y="238760"/>
                      <a:pt x="633730" y="275590"/>
                      <a:pt x="627380" y="292100"/>
                    </a:cubicBezTo>
                    <a:cubicBezTo>
                      <a:pt x="623570" y="302260"/>
                      <a:pt x="609600" y="308610"/>
                      <a:pt x="601980" y="308610"/>
                    </a:cubicBezTo>
                    <a:cubicBezTo>
                      <a:pt x="594360" y="308610"/>
                      <a:pt x="585470" y="302260"/>
                      <a:pt x="581660" y="295910"/>
                    </a:cubicBezTo>
                    <a:cubicBezTo>
                      <a:pt x="577850" y="289560"/>
                      <a:pt x="577850" y="278130"/>
                      <a:pt x="580390" y="271780"/>
                    </a:cubicBezTo>
                    <a:cubicBezTo>
                      <a:pt x="582930" y="265430"/>
                      <a:pt x="593090" y="259080"/>
                      <a:pt x="599440" y="257810"/>
                    </a:cubicBezTo>
                    <a:cubicBezTo>
                      <a:pt x="607060" y="256540"/>
                      <a:pt x="617220" y="260350"/>
                      <a:pt x="622300" y="265430"/>
                    </a:cubicBezTo>
                    <a:cubicBezTo>
                      <a:pt x="627380" y="270510"/>
                      <a:pt x="629920" y="281940"/>
                      <a:pt x="628650" y="289560"/>
                    </a:cubicBezTo>
                    <a:cubicBezTo>
                      <a:pt x="627380" y="295910"/>
                      <a:pt x="618490" y="304800"/>
                      <a:pt x="612140" y="307340"/>
                    </a:cubicBezTo>
                    <a:cubicBezTo>
                      <a:pt x="605790" y="309880"/>
                      <a:pt x="594360" y="308610"/>
                      <a:pt x="588010" y="303530"/>
                    </a:cubicBezTo>
                    <a:cubicBezTo>
                      <a:pt x="576580" y="293370"/>
                      <a:pt x="577850" y="262890"/>
                      <a:pt x="565150" y="237490"/>
                    </a:cubicBezTo>
                    <a:cubicBezTo>
                      <a:pt x="544830" y="196850"/>
                      <a:pt x="491490" y="118110"/>
                      <a:pt x="461010" y="87630"/>
                    </a:cubicBezTo>
                    <a:cubicBezTo>
                      <a:pt x="444500" y="71120"/>
                      <a:pt x="434340" y="58420"/>
                      <a:pt x="415290" y="54610"/>
                    </a:cubicBezTo>
                    <a:cubicBezTo>
                      <a:pt x="388620" y="49530"/>
                      <a:pt x="351790" y="66040"/>
                      <a:pt x="309880" y="86360"/>
                    </a:cubicBezTo>
                    <a:cubicBezTo>
                      <a:pt x="238760" y="120650"/>
                      <a:pt x="86360" y="265430"/>
                      <a:pt x="38100" y="274320"/>
                    </a:cubicBezTo>
                    <a:cubicBezTo>
                      <a:pt x="22860" y="276860"/>
                      <a:pt x="10160" y="273050"/>
                      <a:pt x="5080" y="265430"/>
                    </a:cubicBezTo>
                    <a:cubicBezTo>
                      <a:pt x="0" y="257810"/>
                      <a:pt x="10160" y="232410"/>
                      <a:pt x="10160" y="232410"/>
                    </a:cubicBezTo>
                  </a:path>
                </a:pathLst>
              </a:custGeom>
              <a:solidFill>
                <a:srgbClr val="004651"/>
              </a:solidFill>
              <a:ln cap="sq">
                <a:noFill/>
                <a:prstDash val="solid"/>
                <a:miter/>
              </a:ln>
            </p:spPr>
          </p:sp>
        </p:grpSp>
        <p:grpSp>
          <p:nvGrpSpPr>
            <p:cNvPr id="17" name="Group 17"/>
            <p:cNvGrpSpPr/>
            <p:nvPr/>
          </p:nvGrpSpPr>
          <p:grpSpPr>
            <a:xfrm>
              <a:off x="3998890" y="1923428"/>
              <a:ext cx="353798" cy="2853515"/>
              <a:chOff x="0" y="0"/>
              <a:chExt cx="330200" cy="2663190"/>
            </a:xfrm>
          </p:grpSpPr>
          <p:sp>
            <p:nvSpPr>
              <p:cNvPr id="18" name="Freeform 18"/>
              <p:cNvSpPr/>
              <p:nvPr/>
            </p:nvSpPr>
            <p:spPr>
              <a:xfrm>
                <a:off x="-29210" y="46990"/>
                <a:ext cx="308610" cy="2566670"/>
              </a:xfrm>
              <a:custGeom>
                <a:avLst/>
                <a:gdLst/>
                <a:ahLst/>
                <a:cxnLst/>
                <a:rect l="l" t="t" r="r" b="b"/>
                <a:pathLst>
                  <a:path w="308610" h="2566670">
                    <a:moveTo>
                      <a:pt x="308610" y="30480"/>
                    </a:moveTo>
                    <a:cubicBezTo>
                      <a:pt x="284480" y="134620"/>
                      <a:pt x="259080" y="153670"/>
                      <a:pt x="247650" y="186690"/>
                    </a:cubicBezTo>
                    <a:cubicBezTo>
                      <a:pt x="232410" y="231140"/>
                      <a:pt x="236220" y="302260"/>
                      <a:pt x="224790" y="355600"/>
                    </a:cubicBezTo>
                    <a:cubicBezTo>
                      <a:pt x="213360" y="405130"/>
                      <a:pt x="194310" y="440690"/>
                      <a:pt x="181610" y="494030"/>
                    </a:cubicBezTo>
                    <a:cubicBezTo>
                      <a:pt x="166370" y="562610"/>
                      <a:pt x="153670" y="656590"/>
                      <a:pt x="144780" y="734060"/>
                    </a:cubicBezTo>
                    <a:cubicBezTo>
                      <a:pt x="137160" y="806450"/>
                      <a:pt x="135890" y="842010"/>
                      <a:pt x="132080" y="943610"/>
                    </a:cubicBezTo>
                    <a:cubicBezTo>
                      <a:pt x="123190" y="1212850"/>
                      <a:pt x="49530" y="2209800"/>
                      <a:pt x="128270" y="2416810"/>
                    </a:cubicBezTo>
                    <a:cubicBezTo>
                      <a:pt x="153670" y="2482850"/>
                      <a:pt x="218440" y="2503170"/>
                      <a:pt x="227330" y="2528570"/>
                    </a:cubicBezTo>
                    <a:cubicBezTo>
                      <a:pt x="231140" y="2538730"/>
                      <a:pt x="229870" y="2546350"/>
                      <a:pt x="226060" y="2552700"/>
                    </a:cubicBezTo>
                    <a:cubicBezTo>
                      <a:pt x="222250" y="2559050"/>
                      <a:pt x="213360" y="2565400"/>
                      <a:pt x="205740" y="2565400"/>
                    </a:cubicBezTo>
                    <a:cubicBezTo>
                      <a:pt x="199390" y="2565400"/>
                      <a:pt x="187960" y="2560320"/>
                      <a:pt x="184150" y="2555240"/>
                    </a:cubicBezTo>
                    <a:cubicBezTo>
                      <a:pt x="180340" y="2548890"/>
                      <a:pt x="177800" y="2537460"/>
                      <a:pt x="180340" y="2531110"/>
                    </a:cubicBezTo>
                    <a:cubicBezTo>
                      <a:pt x="182880" y="2524760"/>
                      <a:pt x="190500" y="2515870"/>
                      <a:pt x="198120" y="2514600"/>
                    </a:cubicBezTo>
                    <a:cubicBezTo>
                      <a:pt x="205740" y="2513330"/>
                      <a:pt x="222250" y="2518410"/>
                      <a:pt x="226060" y="2526030"/>
                    </a:cubicBezTo>
                    <a:cubicBezTo>
                      <a:pt x="229870" y="2533650"/>
                      <a:pt x="228600" y="2551430"/>
                      <a:pt x="223520" y="2557780"/>
                    </a:cubicBezTo>
                    <a:cubicBezTo>
                      <a:pt x="218440" y="2564130"/>
                      <a:pt x="204470" y="2566670"/>
                      <a:pt x="193040" y="2561590"/>
                    </a:cubicBezTo>
                    <a:cubicBezTo>
                      <a:pt x="165100" y="2550160"/>
                      <a:pt x="107950" y="2500630"/>
                      <a:pt x="80010" y="2421890"/>
                    </a:cubicBezTo>
                    <a:cubicBezTo>
                      <a:pt x="0" y="2195830"/>
                      <a:pt x="66040" y="1263650"/>
                      <a:pt x="81280" y="941070"/>
                    </a:cubicBezTo>
                    <a:cubicBezTo>
                      <a:pt x="88900" y="783590"/>
                      <a:pt x="95250" y="712470"/>
                      <a:pt x="114300" y="590550"/>
                    </a:cubicBezTo>
                    <a:cubicBezTo>
                      <a:pt x="134620" y="454660"/>
                      <a:pt x="172720" y="238760"/>
                      <a:pt x="204470" y="161290"/>
                    </a:cubicBezTo>
                    <a:cubicBezTo>
                      <a:pt x="217170" y="129540"/>
                      <a:pt x="234950" y="121920"/>
                      <a:pt x="245110" y="97790"/>
                    </a:cubicBezTo>
                    <a:cubicBezTo>
                      <a:pt x="255270" y="72390"/>
                      <a:pt x="248920" y="22860"/>
                      <a:pt x="262890" y="10160"/>
                    </a:cubicBezTo>
                    <a:cubicBezTo>
                      <a:pt x="270510" y="2540"/>
                      <a:pt x="288290" y="0"/>
                      <a:pt x="295910" y="3810"/>
                    </a:cubicBezTo>
                    <a:cubicBezTo>
                      <a:pt x="303530" y="7620"/>
                      <a:pt x="308610" y="30480"/>
                      <a:pt x="308610" y="30480"/>
                    </a:cubicBezTo>
                  </a:path>
                </a:pathLst>
              </a:custGeom>
              <a:solidFill>
                <a:srgbClr val="004651"/>
              </a:solidFill>
              <a:ln cap="sq">
                <a:noFill/>
                <a:prstDash val="solid"/>
                <a:miter/>
              </a:ln>
            </p:spPr>
          </p:sp>
        </p:grpSp>
        <p:sp>
          <p:nvSpPr>
            <p:cNvPr id="19" name="Freeform 19"/>
            <p:cNvSpPr/>
            <p:nvPr/>
          </p:nvSpPr>
          <p:spPr>
            <a:xfrm>
              <a:off x="1725133" y="0"/>
              <a:ext cx="1394573" cy="7400302"/>
            </a:xfrm>
            <a:custGeom>
              <a:avLst/>
              <a:gdLst/>
              <a:ahLst/>
              <a:cxnLst/>
              <a:rect l="l" t="t" r="r" b="b"/>
              <a:pathLst>
                <a:path w="1394573" h="7400302">
                  <a:moveTo>
                    <a:pt x="0" y="0"/>
                  </a:moveTo>
                  <a:lnTo>
                    <a:pt x="1394573" y="0"/>
                  </a:lnTo>
                  <a:lnTo>
                    <a:pt x="1394573" y="7400302"/>
                  </a:lnTo>
                  <a:lnTo>
                    <a:pt x="0" y="7400302"/>
                  </a:lnTo>
                  <a:lnTo>
                    <a:pt x="0" y="0"/>
                  </a:lnTo>
                  <a:close/>
                </a:path>
              </a:pathLst>
            </a:custGeom>
            <a:blipFill>
              <a:blip r:embed="rId7"/>
              <a:stretch>
                <a:fillRect l="-114147" r="-769496"/>
              </a:stretch>
            </a:blipFill>
          </p:spPr>
        </p:sp>
        <p:sp>
          <p:nvSpPr>
            <p:cNvPr id="20" name="Freeform 20"/>
            <p:cNvSpPr/>
            <p:nvPr/>
          </p:nvSpPr>
          <p:spPr>
            <a:xfrm>
              <a:off x="2086560" y="3243707"/>
              <a:ext cx="1747678" cy="2254168"/>
            </a:xfrm>
            <a:custGeom>
              <a:avLst/>
              <a:gdLst/>
              <a:ahLst/>
              <a:cxnLst/>
              <a:rect l="l" t="t" r="r" b="b"/>
              <a:pathLst>
                <a:path w="1747678" h="2254168">
                  <a:moveTo>
                    <a:pt x="0" y="0"/>
                  </a:moveTo>
                  <a:lnTo>
                    <a:pt x="1747678" y="0"/>
                  </a:lnTo>
                  <a:lnTo>
                    <a:pt x="1747678" y="2254168"/>
                  </a:lnTo>
                  <a:lnTo>
                    <a:pt x="0" y="2254168"/>
                  </a:lnTo>
                  <a:lnTo>
                    <a:pt x="0" y="0"/>
                  </a:lnTo>
                  <a:close/>
                </a:path>
              </a:pathLst>
            </a:custGeom>
            <a:blipFill>
              <a:blip r:embed="rId7"/>
              <a:stretch>
                <a:fillRect r="-139086"/>
              </a:stretch>
            </a:blipFill>
          </p:spPr>
        </p:sp>
        <p:sp>
          <p:nvSpPr>
            <p:cNvPr id="21" name="TextBox 21"/>
            <p:cNvSpPr txBox="1"/>
            <p:nvPr/>
          </p:nvSpPr>
          <p:spPr>
            <a:xfrm>
              <a:off x="0" y="3320580"/>
              <a:ext cx="3834238" cy="379571"/>
            </a:xfrm>
            <a:prstGeom prst="rect">
              <a:avLst/>
            </a:prstGeom>
          </p:spPr>
          <p:txBody>
            <a:bodyPr lIns="0" tIns="0" rIns="0" bIns="0" rtlCol="0" anchor="t">
              <a:spAutoFit/>
            </a:bodyPr>
            <a:lstStyle/>
            <a:p>
              <a:pPr>
                <a:lnSpc>
                  <a:spcPts val="2456"/>
                </a:lnSpc>
              </a:pPr>
              <a:r>
                <a:rPr lang="en-US" sz="1754">
                  <a:solidFill>
                    <a:srgbClr val="000000"/>
                  </a:solidFill>
                  <a:latin typeface="Muli"/>
                </a:rPr>
                <a:t>Nhận dữ liệu từ Broke Kafka</a:t>
              </a:r>
            </a:p>
          </p:txBody>
        </p:sp>
        <p:sp>
          <p:nvSpPr>
            <p:cNvPr id="22" name="TextBox 22"/>
            <p:cNvSpPr txBox="1"/>
            <p:nvPr/>
          </p:nvSpPr>
          <p:spPr>
            <a:xfrm>
              <a:off x="11497364" y="3089957"/>
              <a:ext cx="2691550" cy="540222"/>
            </a:xfrm>
            <a:prstGeom prst="rect">
              <a:avLst/>
            </a:prstGeom>
          </p:spPr>
          <p:txBody>
            <a:bodyPr lIns="0" tIns="0" rIns="0" bIns="0" rtlCol="0" anchor="t">
              <a:spAutoFit/>
            </a:bodyPr>
            <a:lstStyle/>
            <a:p>
              <a:pPr algn="ctr">
                <a:lnSpc>
                  <a:spcPts val="3214"/>
                </a:lnSpc>
                <a:spcBef>
                  <a:spcPct val="0"/>
                </a:spcBef>
              </a:pPr>
              <a:r>
                <a:rPr lang="en-US" sz="2678" spc="-26">
                  <a:solidFill>
                    <a:srgbClr val="000000"/>
                  </a:solidFill>
                  <a:latin typeface="Muli Bold"/>
                </a:rPr>
                <a:t>Output</a:t>
              </a:r>
            </a:p>
          </p:txBody>
        </p:sp>
        <p:sp>
          <p:nvSpPr>
            <p:cNvPr id="23" name="TextBox 23"/>
            <p:cNvSpPr txBox="1"/>
            <p:nvPr/>
          </p:nvSpPr>
          <p:spPr>
            <a:xfrm>
              <a:off x="2830014" y="5111220"/>
              <a:ext cx="2691550" cy="540222"/>
            </a:xfrm>
            <a:prstGeom prst="rect">
              <a:avLst/>
            </a:prstGeom>
          </p:spPr>
          <p:txBody>
            <a:bodyPr lIns="0" tIns="0" rIns="0" bIns="0" rtlCol="0" anchor="t">
              <a:spAutoFit/>
            </a:bodyPr>
            <a:lstStyle/>
            <a:p>
              <a:pPr algn="ctr">
                <a:lnSpc>
                  <a:spcPts val="3214"/>
                </a:lnSpc>
                <a:spcBef>
                  <a:spcPct val="0"/>
                </a:spcBef>
              </a:pPr>
              <a:r>
                <a:rPr lang="en-US" sz="2678" spc="-26">
                  <a:solidFill>
                    <a:srgbClr val="000000"/>
                  </a:solidFill>
                  <a:latin typeface="Muli Bold"/>
                </a:rPr>
                <a:t>Input</a:t>
              </a:r>
            </a:p>
          </p:txBody>
        </p:sp>
        <p:sp>
          <p:nvSpPr>
            <p:cNvPr id="24" name="Freeform 24"/>
            <p:cNvSpPr/>
            <p:nvPr/>
          </p:nvSpPr>
          <p:spPr>
            <a:xfrm>
              <a:off x="12852886" y="6576269"/>
              <a:ext cx="1747678" cy="1008884"/>
            </a:xfrm>
            <a:custGeom>
              <a:avLst/>
              <a:gdLst/>
              <a:ahLst/>
              <a:cxnLst/>
              <a:rect l="l" t="t" r="r" b="b"/>
              <a:pathLst>
                <a:path w="1747678" h="1008884">
                  <a:moveTo>
                    <a:pt x="0" y="0"/>
                  </a:moveTo>
                  <a:lnTo>
                    <a:pt x="1747678" y="0"/>
                  </a:lnTo>
                  <a:lnTo>
                    <a:pt x="1747678" y="1008884"/>
                  </a:lnTo>
                  <a:lnTo>
                    <a:pt x="0" y="1008884"/>
                  </a:lnTo>
                  <a:lnTo>
                    <a:pt x="0" y="0"/>
                  </a:lnTo>
                  <a:close/>
                </a:path>
              </a:pathLst>
            </a:custGeom>
            <a:blipFill>
              <a:blip r:embed="rId7"/>
              <a:stretch>
                <a:fillRect r="-139086" b="-123431"/>
              </a:stretch>
            </a:blipFill>
          </p:spPr>
        </p:sp>
        <p:sp>
          <p:nvSpPr>
            <p:cNvPr id="25" name="TextBox 25"/>
            <p:cNvSpPr txBox="1"/>
            <p:nvPr/>
          </p:nvSpPr>
          <p:spPr>
            <a:xfrm>
              <a:off x="12380950" y="6635742"/>
              <a:ext cx="2691550" cy="390538"/>
            </a:xfrm>
            <a:prstGeom prst="rect">
              <a:avLst/>
            </a:prstGeom>
          </p:spPr>
          <p:txBody>
            <a:bodyPr lIns="0" tIns="0" rIns="0" bIns="0" rtlCol="0" anchor="t">
              <a:spAutoFit/>
            </a:bodyPr>
            <a:lstStyle/>
            <a:p>
              <a:pPr algn="ctr">
                <a:lnSpc>
                  <a:spcPts val="2314"/>
                </a:lnSpc>
                <a:spcBef>
                  <a:spcPct val="0"/>
                </a:spcBef>
              </a:pPr>
              <a:r>
                <a:rPr lang="en-US" sz="1928" spc="-19">
                  <a:solidFill>
                    <a:srgbClr val="000000"/>
                  </a:solidFill>
                  <a:latin typeface="Muli Bold"/>
                </a:rPr>
                <a:t>Database</a:t>
              </a:r>
            </a:p>
          </p:txBody>
        </p:sp>
      </p:grpSp>
      <p:grpSp>
        <p:nvGrpSpPr>
          <p:cNvPr id="26" name="Group 26"/>
          <p:cNvGrpSpPr/>
          <p:nvPr/>
        </p:nvGrpSpPr>
        <p:grpSpPr>
          <a:xfrm>
            <a:off x="16602691" y="9415331"/>
            <a:ext cx="2877901" cy="2492276"/>
            <a:chOff x="0" y="0"/>
            <a:chExt cx="3837201" cy="3323034"/>
          </a:xfrm>
        </p:grpSpPr>
        <p:grpSp>
          <p:nvGrpSpPr>
            <p:cNvPr id="27" name="Group 27"/>
            <p:cNvGrpSpPr/>
            <p:nvPr/>
          </p:nvGrpSpPr>
          <p:grpSpPr>
            <a:xfrm>
              <a:off x="0" y="0"/>
              <a:ext cx="3837201" cy="3323034"/>
              <a:chOff x="0" y="0"/>
              <a:chExt cx="3619627" cy="3134614"/>
            </a:xfrm>
          </p:grpSpPr>
          <p:sp>
            <p:nvSpPr>
              <p:cNvPr id="28" name="Freeform 2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29" name="TextBox 29"/>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19 / 35</a:t>
              </a:r>
            </a:p>
          </p:txBody>
        </p:sp>
      </p:grpSp>
      <p:sp>
        <p:nvSpPr>
          <p:cNvPr id="30" name="TextBox 30"/>
          <p:cNvSpPr txBox="1"/>
          <p:nvPr/>
        </p:nvSpPr>
        <p:spPr>
          <a:xfrm>
            <a:off x="6316694" y="3569924"/>
            <a:ext cx="9221281" cy="528320"/>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Muli"/>
              </a:rPr>
              <a:t>Xử lý dữ liệu trước khi đưa vào Cassandra</a:t>
            </a:r>
          </a:p>
        </p:txBody>
      </p:sp>
      <p:sp>
        <p:nvSpPr>
          <p:cNvPr id="31" name="TextBox 31"/>
          <p:cNvSpPr txBox="1"/>
          <p:nvPr/>
        </p:nvSpPr>
        <p:spPr>
          <a:xfrm>
            <a:off x="1094854" y="1387756"/>
            <a:ext cx="4208115" cy="528320"/>
          </a:xfrm>
          <a:prstGeom prst="rect">
            <a:avLst/>
          </a:prstGeom>
        </p:spPr>
        <p:txBody>
          <a:bodyPr lIns="0" tIns="0" rIns="0" bIns="0" rtlCol="0" anchor="t">
            <a:spAutoFit/>
          </a:bodyPr>
          <a:lstStyle/>
          <a:p>
            <a:pPr algn="ctr">
              <a:lnSpc>
                <a:spcPts val="4480"/>
              </a:lnSpc>
            </a:pPr>
            <a:r>
              <a:rPr lang="en-US" sz="3200">
                <a:solidFill>
                  <a:srgbClr val="000000"/>
                </a:solidFill>
                <a:latin typeface="Muli Bold"/>
              </a:rPr>
              <a:t>2. Triển khai hệ thống</a:t>
            </a:r>
          </a:p>
        </p:txBody>
      </p:sp>
      <p:sp>
        <p:nvSpPr>
          <p:cNvPr id="32" name="TextBox 32"/>
          <p:cNvSpPr txBox="1"/>
          <p:nvPr/>
        </p:nvSpPr>
        <p:spPr>
          <a:xfrm>
            <a:off x="1028700" y="666750"/>
            <a:ext cx="6975888" cy="561975"/>
          </a:xfrm>
          <a:prstGeom prst="rect">
            <a:avLst/>
          </a:prstGeom>
        </p:spPr>
        <p:txBody>
          <a:bodyPr lIns="0" tIns="0" rIns="0" bIns="0" rtlCol="0" anchor="t">
            <a:spAutoFit/>
          </a:bodyPr>
          <a:lstStyle/>
          <a:p>
            <a:pPr>
              <a:lnSpc>
                <a:spcPts val="4440"/>
              </a:lnSpc>
              <a:spcBef>
                <a:spcPct val="0"/>
              </a:spcBef>
            </a:pPr>
            <a:r>
              <a:rPr lang="en-US" sz="3700" spc="-37">
                <a:solidFill>
                  <a:srgbClr val="000000"/>
                </a:solidFill>
                <a:latin typeface="Muli Bold"/>
              </a:rPr>
              <a:t>III. Triển khai và thực hiện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Freeform 6"/>
          <p:cNvSpPr/>
          <p:nvPr/>
        </p:nvSpPr>
        <p:spPr>
          <a:xfrm>
            <a:off x="248915" y="2027939"/>
            <a:ext cx="5788010" cy="4371933"/>
          </a:xfrm>
          <a:custGeom>
            <a:avLst/>
            <a:gdLst/>
            <a:ahLst/>
            <a:cxnLst/>
            <a:rect l="l" t="t" r="r" b="b"/>
            <a:pathLst>
              <a:path w="5788010" h="4371933">
                <a:moveTo>
                  <a:pt x="0" y="0"/>
                </a:moveTo>
                <a:lnTo>
                  <a:pt x="5788010" y="0"/>
                </a:lnTo>
                <a:lnTo>
                  <a:pt x="5788010" y="4371933"/>
                </a:lnTo>
                <a:lnTo>
                  <a:pt x="0" y="4371933"/>
                </a:lnTo>
                <a:lnTo>
                  <a:pt x="0" y="0"/>
                </a:lnTo>
                <a:close/>
              </a:path>
            </a:pathLst>
          </a:custGeom>
          <a:blipFill>
            <a:blip r:embed="rId2"/>
            <a:stretch>
              <a:fillRect l="-7401" r="-19871"/>
            </a:stretch>
          </a:blipFill>
        </p:spPr>
      </p:sp>
      <p:sp>
        <p:nvSpPr>
          <p:cNvPr id="7" name="Freeform 7"/>
          <p:cNvSpPr/>
          <p:nvPr/>
        </p:nvSpPr>
        <p:spPr>
          <a:xfrm>
            <a:off x="6166365" y="1319107"/>
            <a:ext cx="11994680" cy="7308465"/>
          </a:xfrm>
          <a:custGeom>
            <a:avLst/>
            <a:gdLst/>
            <a:ahLst/>
            <a:cxnLst/>
            <a:rect l="l" t="t" r="r" b="b"/>
            <a:pathLst>
              <a:path w="11994680" h="7308465">
                <a:moveTo>
                  <a:pt x="0" y="0"/>
                </a:moveTo>
                <a:lnTo>
                  <a:pt x="11994680" y="0"/>
                </a:lnTo>
                <a:lnTo>
                  <a:pt x="11994680" y="7308465"/>
                </a:lnTo>
                <a:lnTo>
                  <a:pt x="0" y="7308465"/>
                </a:lnTo>
                <a:lnTo>
                  <a:pt x="0" y="0"/>
                </a:lnTo>
                <a:close/>
              </a:path>
            </a:pathLst>
          </a:custGeom>
          <a:blipFill>
            <a:blip r:embed="rId3"/>
            <a:stretch>
              <a:fillRect l="-143" r="-143" b="-239"/>
            </a:stretch>
          </a:blipFill>
        </p:spPr>
      </p:sp>
      <p:graphicFrame>
        <p:nvGraphicFramePr>
          <p:cNvPr id="8" name="Table 8"/>
          <p:cNvGraphicFramePr>
            <a:graphicFrameLocks noGrp="1"/>
          </p:cNvGraphicFramePr>
          <p:nvPr/>
        </p:nvGraphicFramePr>
        <p:xfrm>
          <a:off x="740002" y="3423331"/>
          <a:ext cx="3491588" cy="685800"/>
        </p:xfrm>
        <a:graphic>
          <a:graphicData uri="http://schemas.openxmlformats.org/drawingml/2006/table">
            <a:tbl>
              <a:tblPr/>
              <a:tblGrid>
                <a:gridCol w="3491588"/>
              </a:tblGrid>
              <a:tr h="598206">
                <a:tc>
                  <a:txBody>
                    <a:bodyPr/>
                    <a:lstStyle/>
                    <a:p>
                      <a:pPr algn="ctr">
                        <a:lnSpc>
                          <a:spcPts val="2380"/>
                        </a:lnSpc>
                        <a:defRPr/>
                      </a:pPr>
                      <a:endParaRPr lang="en-US" sz="1100"/>
                    </a:p>
                  </a:txBody>
                  <a:tcPr marL="190500" marR="190500" marT="190500" marB="190500" anchor="ctr">
                    <a:lnL w="38100" cap="flat" cmpd="sng" algn="ctr">
                      <a:solidFill>
                        <a:srgbClr val="FF3131"/>
                      </a:solidFill>
                      <a:prstDash val="solid"/>
                      <a:round/>
                      <a:headEnd type="none" w="med" len="med"/>
                      <a:tailEnd type="none" w="med" len="med"/>
                    </a:lnL>
                    <a:lnR w="38100" cap="flat" cmpd="sng" algn="ctr">
                      <a:solidFill>
                        <a:srgbClr val="FF3131"/>
                      </a:solidFill>
                      <a:prstDash val="solid"/>
                      <a:round/>
                      <a:headEnd type="none" w="med" len="med"/>
                      <a:tailEnd type="none" w="med" len="med"/>
                    </a:lnR>
                    <a:lnT w="38100" cap="flat" cmpd="sng" algn="ctr">
                      <a:solidFill>
                        <a:srgbClr val="FF3131"/>
                      </a:solidFill>
                      <a:prstDash val="solid"/>
                      <a:round/>
                      <a:headEnd type="none" w="med" len="med"/>
                      <a:tailEnd type="none" w="med" len="med"/>
                    </a:lnT>
                    <a:lnB w="38100" cap="flat" cmpd="sng" algn="ctr">
                      <a:solidFill>
                        <a:srgbClr val="FF3131"/>
                      </a:solidFill>
                      <a:prstDash val="solid"/>
                      <a:round/>
                      <a:headEnd type="none" w="med" len="med"/>
                      <a:tailEnd type="none" w="med" len="med"/>
                    </a:lnB>
                  </a:tcPr>
                </a:tc>
              </a:tr>
            </a:tbl>
          </a:graphicData>
        </a:graphic>
      </p:graphicFrame>
      <p:sp>
        <p:nvSpPr>
          <p:cNvPr id="9" name="TextBox 9"/>
          <p:cNvSpPr txBox="1"/>
          <p:nvPr/>
        </p:nvSpPr>
        <p:spPr>
          <a:xfrm>
            <a:off x="9196554" y="8713297"/>
            <a:ext cx="5733455" cy="448310"/>
          </a:xfrm>
          <a:prstGeom prst="rect">
            <a:avLst/>
          </a:prstGeom>
        </p:spPr>
        <p:txBody>
          <a:bodyPr lIns="0" tIns="0" rIns="0" bIns="0" rtlCol="0" anchor="t">
            <a:spAutoFit/>
          </a:bodyPr>
          <a:lstStyle/>
          <a:p>
            <a:pPr algn="ctr">
              <a:lnSpc>
                <a:spcPts val="3640"/>
              </a:lnSpc>
            </a:pPr>
            <a:r>
              <a:rPr lang="en-US" sz="2600">
                <a:solidFill>
                  <a:srgbClr val="000000"/>
                </a:solidFill>
                <a:latin typeface="Canva Sans"/>
              </a:rPr>
              <a:t>Sơ đồ xử lý dữ liệu (Processing data)</a:t>
            </a:r>
          </a:p>
        </p:txBody>
      </p:sp>
      <p:sp>
        <p:nvSpPr>
          <p:cNvPr id="10" name="TextBox 10"/>
          <p:cNvSpPr txBox="1"/>
          <p:nvPr/>
        </p:nvSpPr>
        <p:spPr>
          <a:xfrm>
            <a:off x="1152730" y="6699838"/>
            <a:ext cx="3912275" cy="448310"/>
          </a:xfrm>
          <a:prstGeom prst="rect">
            <a:avLst/>
          </a:prstGeom>
        </p:spPr>
        <p:txBody>
          <a:bodyPr lIns="0" tIns="0" rIns="0" bIns="0" rtlCol="0" anchor="t">
            <a:spAutoFit/>
          </a:bodyPr>
          <a:lstStyle/>
          <a:p>
            <a:pPr algn="ctr">
              <a:lnSpc>
                <a:spcPts val="3640"/>
              </a:lnSpc>
            </a:pPr>
            <a:r>
              <a:rPr lang="en-US" sz="2600">
                <a:solidFill>
                  <a:srgbClr val="000000"/>
                </a:solidFill>
                <a:latin typeface="Canva Sans"/>
              </a:rPr>
              <a:t>Cấu trúc span chưa xử lý</a:t>
            </a:r>
          </a:p>
        </p:txBody>
      </p:sp>
      <p:sp>
        <p:nvSpPr>
          <p:cNvPr id="11" name="TextBox 11"/>
          <p:cNvSpPr txBox="1"/>
          <p:nvPr/>
        </p:nvSpPr>
        <p:spPr>
          <a:xfrm>
            <a:off x="1094854" y="1270035"/>
            <a:ext cx="4208115" cy="528320"/>
          </a:xfrm>
          <a:prstGeom prst="rect">
            <a:avLst/>
          </a:prstGeom>
        </p:spPr>
        <p:txBody>
          <a:bodyPr lIns="0" tIns="0" rIns="0" bIns="0" rtlCol="0" anchor="t">
            <a:spAutoFit/>
          </a:bodyPr>
          <a:lstStyle/>
          <a:p>
            <a:pPr algn="ctr">
              <a:lnSpc>
                <a:spcPts val="4480"/>
              </a:lnSpc>
            </a:pPr>
            <a:r>
              <a:rPr lang="en-US" sz="3200">
                <a:solidFill>
                  <a:srgbClr val="000000"/>
                </a:solidFill>
                <a:latin typeface="Muli Bold"/>
              </a:rPr>
              <a:t>2. Triển khai hệ thống</a:t>
            </a:r>
          </a:p>
        </p:txBody>
      </p:sp>
      <p:sp>
        <p:nvSpPr>
          <p:cNvPr id="12" name="TextBox 12"/>
          <p:cNvSpPr txBox="1"/>
          <p:nvPr/>
        </p:nvSpPr>
        <p:spPr>
          <a:xfrm>
            <a:off x="1028700" y="549030"/>
            <a:ext cx="6975888" cy="561975"/>
          </a:xfrm>
          <a:prstGeom prst="rect">
            <a:avLst/>
          </a:prstGeom>
        </p:spPr>
        <p:txBody>
          <a:bodyPr lIns="0" tIns="0" rIns="0" bIns="0" rtlCol="0" anchor="t">
            <a:spAutoFit/>
          </a:bodyPr>
          <a:lstStyle/>
          <a:p>
            <a:pPr>
              <a:lnSpc>
                <a:spcPts val="4440"/>
              </a:lnSpc>
              <a:spcBef>
                <a:spcPct val="0"/>
              </a:spcBef>
            </a:pPr>
            <a:r>
              <a:rPr lang="en-US" sz="3700" spc="-37">
                <a:solidFill>
                  <a:srgbClr val="000000"/>
                </a:solidFill>
                <a:latin typeface="Muli Bold"/>
              </a:rPr>
              <a:t>III. Triển khai và thực hiện</a:t>
            </a:r>
          </a:p>
        </p:txBody>
      </p:sp>
      <p:sp>
        <p:nvSpPr>
          <p:cNvPr id="13" name="AutoShape 13"/>
          <p:cNvSpPr/>
          <p:nvPr/>
        </p:nvSpPr>
        <p:spPr>
          <a:xfrm>
            <a:off x="978321" y="1191967"/>
            <a:ext cx="8218233" cy="0"/>
          </a:xfrm>
          <a:prstGeom prst="line">
            <a:avLst/>
          </a:prstGeom>
          <a:ln w="9525" cap="flat">
            <a:solidFill>
              <a:srgbClr val="000000"/>
            </a:solidFill>
            <a:prstDash val="solid"/>
            <a:headEnd type="none" w="sm" len="sm"/>
            <a:tailEnd type="none" w="sm" len="sm"/>
          </a:ln>
        </p:spPr>
      </p:sp>
      <p:grpSp>
        <p:nvGrpSpPr>
          <p:cNvPr id="14" name="Group 14"/>
          <p:cNvGrpSpPr/>
          <p:nvPr/>
        </p:nvGrpSpPr>
        <p:grpSpPr>
          <a:xfrm>
            <a:off x="16602691" y="9415331"/>
            <a:ext cx="2877901" cy="2492276"/>
            <a:chOff x="0" y="0"/>
            <a:chExt cx="3837201" cy="3323034"/>
          </a:xfrm>
        </p:grpSpPr>
        <p:grpSp>
          <p:nvGrpSpPr>
            <p:cNvPr id="15" name="Group 15"/>
            <p:cNvGrpSpPr/>
            <p:nvPr/>
          </p:nvGrpSpPr>
          <p:grpSpPr>
            <a:xfrm>
              <a:off x="0" y="0"/>
              <a:ext cx="3837201" cy="3323034"/>
              <a:chOff x="0" y="0"/>
              <a:chExt cx="3619627" cy="3134614"/>
            </a:xfrm>
          </p:grpSpPr>
          <p:sp>
            <p:nvSpPr>
              <p:cNvPr id="16" name="Freeform 1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7" name="TextBox 17"/>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20 / 35</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6" name="Group 6"/>
          <p:cNvGrpSpPr/>
          <p:nvPr/>
        </p:nvGrpSpPr>
        <p:grpSpPr>
          <a:xfrm>
            <a:off x="978321" y="2869605"/>
            <a:ext cx="16883283" cy="7134188"/>
            <a:chOff x="0" y="0"/>
            <a:chExt cx="22511045" cy="9512250"/>
          </a:xfrm>
        </p:grpSpPr>
        <p:sp>
          <p:nvSpPr>
            <p:cNvPr id="7" name="Freeform 7"/>
            <p:cNvSpPr/>
            <p:nvPr/>
          </p:nvSpPr>
          <p:spPr>
            <a:xfrm>
              <a:off x="12253561" y="3452230"/>
              <a:ext cx="9849186" cy="6060021"/>
            </a:xfrm>
            <a:custGeom>
              <a:avLst/>
              <a:gdLst/>
              <a:ahLst/>
              <a:cxnLst/>
              <a:rect l="l" t="t" r="r" b="b"/>
              <a:pathLst>
                <a:path w="9849186" h="6060021">
                  <a:moveTo>
                    <a:pt x="0" y="0"/>
                  </a:moveTo>
                  <a:lnTo>
                    <a:pt x="9849185" y="0"/>
                  </a:lnTo>
                  <a:lnTo>
                    <a:pt x="9849185" y="6060020"/>
                  </a:lnTo>
                  <a:lnTo>
                    <a:pt x="0" y="6060020"/>
                  </a:lnTo>
                  <a:lnTo>
                    <a:pt x="0" y="0"/>
                  </a:lnTo>
                  <a:close/>
                </a:path>
              </a:pathLst>
            </a:custGeom>
            <a:blipFill>
              <a:blip r:embed="rId2"/>
              <a:stretch>
                <a:fillRect l="-105047" t="-82235"/>
              </a:stretch>
            </a:blipFill>
          </p:spPr>
        </p:sp>
        <p:sp>
          <p:nvSpPr>
            <p:cNvPr id="8" name="TextBox 8"/>
            <p:cNvSpPr txBox="1"/>
            <p:nvPr/>
          </p:nvSpPr>
          <p:spPr>
            <a:xfrm>
              <a:off x="0" y="360284"/>
              <a:ext cx="12376390" cy="666750"/>
            </a:xfrm>
            <a:prstGeom prst="rect">
              <a:avLst/>
            </a:prstGeom>
          </p:spPr>
          <p:txBody>
            <a:bodyPr lIns="0" tIns="0" rIns="0" bIns="0" rtlCol="0" anchor="t">
              <a:spAutoFit/>
            </a:bodyPr>
            <a:lstStyle/>
            <a:p>
              <a:pPr marL="647702" lvl="1" indent="-323851">
                <a:lnSpc>
                  <a:spcPts val="4200"/>
                </a:lnSpc>
                <a:buFont typeface="Arial"/>
                <a:buChar char="•"/>
              </a:pPr>
              <a:r>
                <a:rPr lang="en-US" sz="3000">
                  <a:solidFill>
                    <a:srgbClr val="000000"/>
                  </a:solidFill>
                  <a:latin typeface="Muli"/>
                </a:rPr>
                <a:t>Thời gian đáp ứng trung bình (ms/request)  = </a:t>
              </a:r>
            </a:p>
          </p:txBody>
        </p:sp>
        <p:sp>
          <p:nvSpPr>
            <p:cNvPr id="9" name="TextBox 9"/>
            <p:cNvSpPr txBox="1"/>
            <p:nvPr/>
          </p:nvSpPr>
          <p:spPr>
            <a:xfrm>
              <a:off x="11567375" y="-57150"/>
              <a:ext cx="6158090" cy="6667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uli"/>
                </a:rPr>
                <a:t>Tổng thời gian response </a:t>
              </a:r>
            </a:p>
          </p:txBody>
        </p:sp>
        <p:sp>
          <p:nvSpPr>
            <p:cNvPr id="10" name="TextBox 10"/>
            <p:cNvSpPr txBox="1"/>
            <p:nvPr/>
          </p:nvSpPr>
          <p:spPr>
            <a:xfrm>
              <a:off x="12410038" y="853917"/>
              <a:ext cx="5315427" cy="6667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uli"/>
                </a:rPr>
                <a:t>Tổng số lần gọi</a:t>
              </a:r>
            </a:p>
          </p:txBody>
        </p:sp>
        <p:sp>
          <p:nvSpPr>
            <p:cNvPr id="11" name="AutoShape 11"/>
            <p:cNvSpPr/>
            <p:nvPr/>
          </p:nvSpPr>
          <p:spPr>
            <a:xfrm>
              <a:off x="11466190" y="750570"/>
              <a:ext cx="6344975" cy="0"/>
            </a:xfrm>
            <a:prstGeom prst="line">
              <a:avLst/>
            </a:prstGeom>
            <a:ln w="50800" cap="flat">
              <a:solidFill>
                <a:srgbClr val="000000"/>
              </a:solidFill>
              <a:prstDash val="solid"/>
              <a:headEnd type="none" w="sm" len="sm"/>
              <a:tailEnd type="none" w="sm" len="sm"/>
            </a:ln>
          </p:spPr>
        </p:sp>
        <p:sp>
          <p:nvSpPr>
            <p:cNvPr id="12" name="TextBox 12"/>
            <p:cNvSpPr txBox="1"/>
            <p:nvPr/>
          </p:nvSpPr>
          <p:spPr>
            <a:xfrm>
              <a:off x="0" y="2266868"/>
              <a:ext cx="8529918" cy="666750"/>
            </a:xfrm>
            <a:prstGeom prst="rect">
              <a:avLst/>
            </a:prstGeom>
          </p:spPr>
          <p:txBody>
            <a:bodyPr lIns="0" tIns="0" rIns="0" bIns="0" rtlCol="0" anchor="t">
              <a:spAutoFit/>
            </a:bodyPr>
            <a:lstStyle/>
            <a:p>
              <a:pPr marL="647702" lvl="1" indent="-323851">
                <a:lnSpc>
                  <a:spcPts val="4200"/>
                </a:lnSpc>
                <a:buFont typeface="Arial"/>
                <a:buChar char="•"/>
              </a:pPr>
              <a:r>
                <a:rPr lang="en-US" sz="3000">
                  <a:solidFill>
                    <a:srgbClr val="000000"/>
                  </a:solidFill>
                  <a:latin typeface="Muli"/>
                </a:rPr>
                <a:t>Số request/phút (req/minute) = </a:t>
              </a:r>
            </a:p>
          </p:txBody>
        </p:sp>
        <p:sp>
          <p:nvSpPr>
            <p:cNvPr id="13" name="TextBox 13"/>
            <p:cNvSpPr txBox="1"/>
            <p:nvPr/>
          </p:nvSpPr>
          <p:spPr>
            <a:xfrm>
              <a:off x="8283381" y="1821733"/>
              <a:ext cx="4634040" cy="6667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uli"/>
                </a:rPr>
                <a:t>Tổng số lần gọi</a:t>
              </a:r>
            </a:p>
          </p:txBody>
        </p:sp>
        <p:sp>
          <p:nvSpPr>
            <p:cNvPr id="14" name="TextBox 14"/>
            <p:cNvSpPr txBox="1"/>
            <p:nvPr/>
          </p:nvSpPr>
          <p:spPr>
            <a:xfrm>
              <a:off x="8283381" y="2712003"/>
              <a:ext cx="5315427" cy="6667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uli"/>
                </a:rPr>
                <a:t>Thời gian tra cứu</a:t>
              </a:r>
            </a:p>
          </p:txBody>
        </p:sp>
        <p:sp>
          <p:nvSpPr>
            <p:cNvPr id="15" name="AutoShape 15"/>
            <p:cNvSpPr/>
            <p:nvPr/>
          </p:nvSpPr>
          <p:spPr>
            <a:xfrm>
              <a:off x="8182196" y="2629453"/>
              <a:ext cx="4637466" cy="0"/>
            </a:xfrm>
            <a:prstGeom prst="line">
              <a:avLst/>
            </a:prstGeom>
            <a:ln w="50800" cap="flat">
              <a:solidFill>
                <a:srgbClr val="000000"/>
              </a:solidFill>
              <a:prstDash val="solid"/>
              <a:headEnd type="none" w="sm" len="sm"/>
              <a:tailEnd type="none" w="sm" len="sm"/>
            </a:ln>
          </p:spPr>
        </p:sp>
        <p:sp>
          <p:nvSpPr>
            <p:cNvPr id="16" name="TextBox 16"/>
            <p:cNvSpPr txBox="1"/>
            <p:nvPr/>
          </p:nvSpPr>
          <p:spPr>
            <a:xfrm>
              <a:off x="0" y="4643244"/>
              <a:ext cx="4509710" cy="666750"/>
            </a:xfrm>
            <a:prstGeom prst="rect">
              <a:avLst/>
            </a:prstGeom>
          </p:spPr>
          <p:txBody>
            <a:bodyPr lIns="0" tIns="0" rIns="0" bIns="0" rtlCol="0" anchor="t">
              <a:spAutoFit/>
            </a:bodyPr>
            <a:lstStyle/>
            <a:p>
              <a:pPr marL="647702" lvl="1" indent="-323851">
                <a:lnSpc>
                  <a:spcPts val="4200"/>
                </a:lnSpc>
                <a:buFont typeface="Arial"/>
                <a:buChar char="•"/>
              </a:pPr>
              <a:r>
                <a:rPr lang="en-US" sz="3000">
                  <a:solidFill>
                    <a:srgbClr val="000000"/>
                  </a:solidFill>
                  <a:latin typeface="Muli"/>
                </a:rPr>
                <a:t>Tỷ lệ lỗi (%) = </a:t>
              </a:r>
            </a:p>
          </p:txBody>
        </p:sp>
        <p:sp>
          <p:nvSpPr>
            <p:cNvPr id="17" name="TextBox 17"/>
            <p:cNvSpPr txBox="1"/>
            <p:nvPr/>
          </p:nvSpPr>
          <p:spPr>
            <a:xfrm>
              <a:off x="4366144" y="5089212"/>
              <a:ext cx="4634040" cy="6667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uli"/>
                </a:rPr>
                <a:t>Tổng số lần gọi</a:t>
              </a:r>
            </a:p>
          </p:txBody>
        </p:sp>
        <p:sp>
          <p:nvSpPr>
            <p:cNvPr id="18" name="TextBox 18"/>
            <p:cNvSpPr txBox="1"/>
            <p:nvPr/>
          </p:nvSpPr>
          <p:spPr>
            <a:xfrm>
              <a:off x="4366144" y="4197276"/>
              <a:ext cx="5315427" cy="666750"/>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Muli"/>
                </a:rPr>
                <a:t>Số lần gọi bị lỗi</a:t>
              </a:r>
            </a:p>
          </p:txBody>
        </p:sp>
        <p:sp>
          <p:nvSpPr>
            <p:cNvPr id="19" name="AutoShape 19"/>
            <p:cNvSpPr/>
            <p:nvPr/>
          </p:nvSpPr>
          <p:spPr>
            <a:xfrm>
              <a:off x="4264959" y="5006662"/>
              <a:ext cx="4223044" cy="0"/>
            </a:xfrm>
            <a:prstGeom prst="line">
              <a:avLst/>
            </a:prstGeom>
            <a:ln w="50800" cap="flat">
              <a:solidFill>
                <a:srgbClr val="000000"/>
              </a:solidFill>
              <a:prstDash val="solid"/>
              <a:headEnd type="none" w="sm" len="sm"/>
              <a:tailEnd type="none" w="sm" len="sm"/>
            </a:ln>
          </p:spPr>
        </p:sp>
        <p:grpSp>
          <p:nvGrpSpPr>
            <p:cNvPr id="20" name="Group 20"/>
            <p:cNvGrpSpPr/>
            <p:nvPr/>
          </p:nvGrpSpPr>
          <p:grpSpPr>
            <a:xfrm>
              <a:off x="20733115" y="3505570"/>
              <a:ext cx="471170" cy="361950"/>
              <a:chOff x="0" y="0"/>
              <a:chExt cx="471170" cy="361950"/>
            </a:xfrm>
          </p:grpSpPr>
          <p:sp>
            <p:nvSpPr>
              <p:cNvPr id="21" name="Freeform 21"/>
              <p:cNvSpPr/>
              <p:nvPr/>
            </p:nvSpPr>
            <p:spPr>
              <a:xfrm>
                <a:off x="48260" y="50800"/>
                <a:ext cx="373380" cy="266700"/>
              </a:xfrm>
              <a:custGeom>
                <a:avLst/>
                <a:gdLst/>
                <a:ahLst/>
                <a:cxnLst/>
                <a:rect l="l" t="t" r="r" b="b"/>
                <a:pathLst>
                  <a:path w="373380" h="266700">
                    <a:moveTo>
                      <a:pt x="54610" y="0"/>
                    </a:moveTo>
                    <a:cubicBezTo>
                      <a:pt x="335280" y="27940"/>
                      <a:pt x="347980" y="26670"/>
                      <a:pt x="358140" y="34290"/>
                    </a:cubicBezTo>
                    <a:cubicBezTo>
                      <a:pt x="365760" y="40640"/>
                      <a:pt x="373380" y="48260"/>
                      <a:pt x="372110" y="59690"/>
                    </a:cubicBezTo>
                    <a:cubicBezTo>
                      <a:pt x="368300" y="92710"/>
                      <a:pt x="261620" y="204470"/>
                      <a:pt x="215900" y="234950"/>
                    </a:cubicBezTo>
                    <a:cubicBezTo>
                      <a:pt x="190500" y="252730"/>
                      <a:pt x="168910" y="266700"/>
                      <a:pt x="144780" y="260350"/>
                    </a:cubicBezTo>
                    <a:cubicBezTo>
                      <a:pt x="105410" y="250190"/>
                      <a:pt x="38100" y="152400"/>
                      <a:pt x="19050" y="110490"/>
                    </a:cubicBezTo>
                    <a:cubicBezTo>
                      <a:pt x="7620" y="85090"/>
                      <a:pt x="0" y="54610"/>
                      <a:pt x="7620" y="43180"/>
                    </a:cubicBezTo>
                    <a:cubicBezTo>
                      <a:pt x="12700" y="35560"/>
                      <a:pt x="29210" y="33020"/>
                      <a:pt x="36830" y="35560"/>
                    </a:cubicBezTo>
                    <a:cubicBezTo>
                      <a:pt x="44450" y="38100"/>
                      <a:pt x="53340" y="53340"/>
                      <a:pt x="53340" y="60960"/>
                    </a:cubicBezTo>
                    <a:cubicBezTo>
                      <a:pt x="53340" y="68580"/>
                      <a:pt x="45720" y="77470"/>
                      <a:pt x="39370" y="81280"/>
                    </a:cubicBezTo>
                    <a:cubicBezTo>
                      <a:pt x="33020" y="85090"/>
                      <a:pt x="22860" y="83820"/>
                      <a:pt x="16510" y="81280"/>
                    </a:cubicBezTo>
                    <a:cubicBezTo>
                      <a:pt x="10160" y="78740"/>
                      <a:pt x="3810" y="68580"/>
                      <a:pt x="2540" y="62230"/>
                    </a:cubicBezTo>
                    <a:cubicBezTo>
                      <a:pt x="1270" y="54610"/>
                      <a:pt x="5080" y="43180"/>
                      <a:pt x="11430" y="39370"/>
                    </a:cubicBezTo>
                    <a:cubicBezTo>
                      <a:pt x="19050" y="34290"/>
                      <a:pt x="39370" y="35560"/>
                      <a:pt x="48260" y="43180"/>
                    </a:cubicBezTo>
                    <a:cubicBezTo>
                      <a:pt x="59690" y="53340"/>
                      <a:pt x="55880" y="85090"/>
                      <a:pt x="67310" y="104140"/>
                    </a:cubicBezTo>
                    <a:cubicBezTo>
                      <a:pt x="80010" y="125730"/>
                      <a:pt x="111760" y="140970"/>
                      <a:pt x="127000" y="161290"/>
                    </a:cubicBezTo>
                    <a:cubicBezTo>
                      <a:pt x="140970" y="179070"/>
                      <a:pt x="140970" y="217170"/>
                      <a:pt x="158750" y="219710"/>
                    </a:cubicBezTo>
                    <a:cubicBezTo>
                      <a:pt x="194310" y="224790"/>
                      <a:pt x="312420" y="33020"/>
                      <a:pt x="346710" y="30480"/>
                    </a:cubicBezTo>
                    <a:cubicBezTo>
                      <a:pt x="358140" y="29210"/>
                      <a:pt x="369570" y="40640"/>
                      <a:pt x="370840" y="48260"/>
                    </a:cubicBezTo>
                    <a:cubicBezTo>
                      <a:pt x="373380" y="57150"/>
                      <a:pt x="367030" y="73660"/>
                      <a:pt x="353060" y="81280"/>
                    </a:cubicBezTo>
                    <a:cubicBezTo>
                      <a:pt x="316230" y="101600"/>
                      <a:pt x="124460" y="72390"/>
                      <a:pt x="71120" y="57150"/>
                    </a:cubicBezTo>
                    <a:cubicBezTo>
                      <a:pt x="48260" y="50800"/>
                      <a:pt x="30480" y="44450"/>
                      <a:pt x="25400" y="34290"/>
                    </a:cubicBezTo>
                    <a:cubicBezTo>
                      <a:pt x="21590" y="27940"/>
                      <a:pt x="24130" y="15240"/>
                      <a:pt x="27940" y="10160"/>
                    </a:cubicBezTo>
                    <a:cubicBezTo>
                      <a:pt x="33020" y="3810"/>
                      <a:pt x="54610" y="0"/>
                      <a:pt x="54610" y="0"/>
                    </a:cubicBezTo>
                  </a:path>
                </a:pathLst>
              </a:custGeom>
              <a:solidFill>
                <a:srgbClr val="004651"/>
              </a:solidFill>
              <a:ln cap="sq">
                <a:noFill/>
                <a:prstDash val="solid"/>
                <a:miter/>
              </a:ln>
            </p:spPr>
          </p:sp>
        </p:grpSp>
        <p:grpSp>
          <p:nvGrpSpPr>
            <p:cNvPr id="22" name="Group 22"/>
            <p:cNvGrpSpPr/>
            <p:nvPr/>
          </p:nvGrpSpPr>
          <p:grpSpPr>
            <a:xfrm>
              <a:off x="20707715" y="2827390"/>
              <a:ext cx="327660" cy="826770"/>
              <a:chOff x="0" y="0"/>
              <a:chExt cx="327660" cy="826770"/>
            </a:xfrm>
          </p:grpSpPr>
          <p:sp>
            <p:nvSpPr>
              <p:cNvPr id="23" name="Freeform 23"/>
              <p:cNvSpPr/>
              <p:nvPr/>
            </p:nvSpPr>
            <p:spPr>
              <a:xfrm>
                <a:off x="39370" y="50800"/>
                <a:ext cx="243840" cy="727710"/>
              </a:xfrm>
              <a:custGeom>
                <a:avLst/>
                <a:gdLst/>
                <a:ahLst/>
                <a:cxnLst/>
                <a:rect l="l" t="t" r="r" b="b"/>
                <a:pathLst>
                  <a:path w="243840" h="727710">
                    <a:moveTo>
                      <a:pt x="189230" y="709930"/>
                    </a:moveTo>
                    <a:cubicBezTo>
                      <a:pt x="80010" y="350520"/>
                      <a:pt x="85090" y="330200"/>
                      <a:pt x="76200" y="306070"/>
                    </a:cubicBezTo>
                    <a:cubicBezTo>
                      <a:pt x="68580" y="284480"/>
                      <a:pt x="49530" y="270510"/>
                      <a:pt x="40640" y="248920"/>
                    </a:cubicBezTo>
                    <a:cubicBezTo>
                      <a:pt x="30480" y="224790"/>
                      <a:pt x="26670" y="199390"/>
                      <a:pt x="21590" y="167640"/>
                    </a:cubicBezTo>
                    <a:cubicBezTo>
                      <a:pt x="15240" y="125730"/>
                      <a:pt x="0" y="44450"/>
                      <a:pt x="11430" y="19050"/>
                    </a:cubicBezTo>
                    <a:cubicBezTo>
                      <a:pt x="16510" y="7620"/>
                      <a:pt x="27940" y="0"/>
                      <a:pt x="35560" y="0"/>
                    </a:cubicBezTo>
                    <a:cubicBezTo>
                      <a:pt x="44450" y="0"/>
                      <a:pt x="59690" y="17780"/>
                      <a:pt x="60960" y="26670"/>
                    </a:cubicBezTo>
                    <a:cubicBezTo>
                      <a:pt x="62230" y="33020"/>
                      <a:pt x="54610" y="43180"/>
                      <a:pt x="48260" y="46990"/>
                    </a:cubicBezTo>
                    <a:cubicBezTo>
                      <a:pt x="40640" y="50800"/>
                      <a:pt x="24130" y="49530"/>
                      <a:pt x="17780" y="44450"/>
                    </a:cubicBezTo>
                    <a:cubicBezTo>
                      <a:pt x="11430" y="39370"/>
                      <a:pt x="8890" y="21590"/>
                      <a:pt x="12700" y="13970"/>
                    </a:cubicBezTo>
                    <a:cubicBezTo>
                      <a:pt x="15240" y="7620"/>
                      <a:pt x="25400" y="0"/>
                      <a:pt x="33020" y="0"/>
                    </a:cubicBezTo>
                    <a:cubicBezTo>
                      <a:pt x="40640" y="0"/>
                      <a:pt x="52070" y="3810"/>
                      <a:pt x="59690" y="15240"/>
                    </a:cubicBezTo>
                    <a:cubicBezTo>
                      <a:pt x="78740" y="44450"/>
                      <a:pt x="68580" y="172720"/>
                      <a:pt x="85090" y="223520"/>
                    </a:cubicBezTo>
                    <a:cubicBezTo>
                      <a:pt x="95250" y="256540"/>
                      <a:pt x="118110" y="273050"/>
                      <a:pt x="127000" y="298450"/>
                    </a:cubicBezTo>
                    <a:cubicBezTo>
                      <a:pt x="134620" y="322580"/>
                      <a:pt x="129540" y="339090"/>
                      <a:pt x="135890" y="370840"/>
                    </a:cubicBezTo>
                    <a:cubicBezTo>
                      <a:pt x="151130" y="440690"/>
                      <a:pt x="243840" y="646430"/>
                      <a:pt x="237490" y="695960"/>
                    </a:cubicBezTo>
                    <a:cubicBezTo>
                      <a:pt x="234950" y="711200"/>
                      <a:pt x="226060" y="722630"/>
                      <a:pt x="218440" y="725170"/>
                    </a:cubicBezTo>
                    <a:cubicBezTo>
                      <a:pt x="210820" y="727710"/>
                      <a:pt x="189230" y="709930"/>
                      <a:pt x="189230" y="709930"/>
                    </a:cubicBezTo>
                  </a:path>
                </a:pathLst>
              </a:custGeom>
              <a:solidFill>
                <a:srgbClr val="004651"/>
              </a:solidFill>
              <a:ln cap="sq">
                <a:noFill/>
                <a:prstDash val="solid"/>
                <a:miter/>
              </a:ln>
            </p:spPr>
          </p:sp>
        </p:grpSp>
        <p:sp>
          <p:nvSpPr>
            <p:cNvPr id="24" name="TextBox 24"/>
            <p:cNvSpPr txBox="1"/>
            <p:nvPr/>
          </p:nvSpPr>
          <p:spPr>
            <a:xfrm>
              <a:off x="18090263" y="1733920"/>
              <a:ext cx="4420782" cy="457200"/>
            </a:xfrm>
            <a:prstGeom prst="rect">
              <a:avLst/>
            </a:prstGeom>
          </p:spPr>
          <p:txBody>
            <a:bodyPr lIns="0" tIns="0" rIns="0" bIns="0" rtlCol="0" anchor="t">
              <a:spAutoFit/>
            </a:bodyPr>
            <a:lstStyle/>
            <a:p>
              <a:pPr marL="0" lvl="0" indent="0" algn="ctr">
                <a:lnSpc>
                  <a:spcPts val="2760"/>
                </a:lnSpc>
                <a:spcBef>
                  <a:spcPct val="0"/>
                </a:spcBef>
              </a:pPr>
              <a:r>
                <a:rPr lang="en-US" sz="2300" spc="-23">
                  <a:solidFill>
                    <a:srgbClr val="004651"/>
                  </a:solidFill>
                  <a:latin typeface="Muli"/>
                </a:rPr>
                <a:t>Các thông số</a:t>
              </a:r>
            </a:p>
          </p:txBody>
        </p:sp>
        <p:grpSp>
          <p:nvGrpSpPr>
            <p:cNvPr id="25" name="Group 25"/>
            <p:cNvGrpSpPr/>
            <p:nvPr/>
          </p:nvGrpSpPr>
          <p:grpSpPr>
            <a:xfrm rot="-1503400">
              <a:off x="16722430" y="769024"/>
              <a:ext cx="2272048" cy="1684509"/>
              <a:chOff x="0" y="0"/>
              <a:chExt cx="2475230" cy="1835150"/>
            </a:xfrm>
          </p:grpSpPr>
          <p:sp>
            <p:nvSpPr>
              <p:cNvPr id="26" name="Freeform 26"/>
              <p:cNvSpPr/>
              <p:nvPr/>
            </p:nvSpPr>
            <p:spPr>
              <a:xfrm>
                <a:off x="46990" y="50800"/>
                <a:ext cx="2379980" cy="1734820"/>
              </a:xfrm>
              <a:custGeom>
                <a:avLst/>
                <a:gdLst/>
                <a:ahLst/>
                <a:cxnLst/>
                <a:rect l="l" t="t" r="r" b="b"/>
                <a:pathLst>
                  <a:path w="2379980" h="1734820">
                    <a:moveTo>
                      <a:pt x="34290" y="0"/>
                    </a:moveTo>
                    <a:cubicBezTo>
                      <a:pt x="220980" y="68580"/>
                      <a:pt x="342900" y="190500"/>
                      <a:pt x="504190" y="295910"/>
                    </a:cubicBezTo>
                    <a:cubicBezTo>
                      <a:pt x="779780" y="477520"/>
                      <a:pt x="1489710" y="861060"/>
                      <a:pt x="1661160" y="981710"/>
                    </a:cubicBezTo>
                    <a:cubicBezTo>
                      <a:pt x="1714500" y="1018540"/>
                      <a:pt x="1729740" y="1033780"/>
                      <a:pt x="1758950" y="1062990"/>
                    </a:cubicBezTo>
                    <a:cubicBezTo>
                      <a:pt x="1788160" y="1090930"/>
                      <a:pt x="1803400" y="1120140"/>
                      <a:pt x="1837690" y="1153160"/>
                    </a:cubicBezTo>
                    <a:cubicBezTo>
                      <a:pt x="1889760" y="1202690"/>
                      <a:pt x="1978660" y="1257300"/>
                      <a:pt x="2049780" y="1319530"/>
                    </a:cubicBezTo>
                    <a:cubicBezTo>
                      <a:pt x="2129790" y="1389380"/>
                      <a:pt x="2235200" y="1485900"/>
                      <a:pt x="2292350" y="1558290"/>
                    </a:cubicBezTo>
                    <a:cubicBezTo>
                      <a:pt x="2331720" y="1609090"/>
                      <a:pt x="2373630" y="1670050"/>
                      <a:pt x="2377440" y="1700530"/>
                    </a:cubicBezTo>
                    <a:cubicBezTo>
                      <a:pt x="2378710" y="1713230"/>
                      <a:pt x="2374900" y="1725930"/>
                      <a:pt x="2368550" y="1729740"/>
                    </a:cubicBezTo>
                    <a:cubicBezTo>
                      <a:pt x="2360930" y="1734820"/>
                      <a:pt x="2338070" y="1728470"/>
                      <a:pt x="2331720" y="1722120"/>
                    </a:cubicBezTo>
                    <a:cubicBezTo>
                      <a:pt x="2326640" y="1717040"/>
                      <a:pt x="2327910" y="1704340"/>
                      <a:pt x="2330450" y="1697990"/>
                    </a:cubicBezTo>
                    <a:cubicBezTo>
                      <a:pt x="2332990" y="1691640"/>
                      <a:pt x="2341880" y="1685290"/>
                      <a:pt x="2348230" y="1684020"/>
                    </a:cubicBezTo>
                    <a:cubicBezTo>
                      <a:pt x="2354580" y="1682750"/>
                      <a:pt x="2366010" y="1685290"/>
                      <a:pt x="2371090" y="1690370"/>
                    </a:cubicBezTo>
                    <a:cubicBezTo>
                      <a:pt x="2376170" y="1696720"/>
                      <a:pt x="2379980" y="1713230"/>
                      <a:pt x="2376170" y="1720850"/>
                    </a:cubicBezTo>
                    <a:cubicBezTo>
                      <a:pt x="2373630" y="1727200"/>
                      <a:pt x="2363470" y="1732280"/>
                      <a:pt x="2355850" y="1733550"/>
                    </a:cubicBezTo>
                    <a:cubicBezTo>
                      <a:pt x="2348230" y="1734820"/>
                      <a:pt x="2341880" y="1732280"/>
                      <a:pt x="2332990" y="1724660"/>
                    </a:cubicBezTo>
                    <a:cubicBezTo>
                      <a:pt x="2312670" y="1706880"/>
                      <a:pt x="2288540" y="1634490"/>
                      <a:pt x="2259330" y="1596390"/>
                    </a:cubicBezTo>
                    <a:cubicBezTo>
                      <a:pt x="2232660" y="1560830"/>
                      <a:pt x="2200910" y="1536700"/>
                      <a:pt x="2166620" y="1502410"/>
                    </a:cubicBezTo>
                    <a:cubicBezTo>
                      <a:pt x="2123440" y="1459230"/>
                      <a:pt x="2075180" y="1408430"/>
                      <a:pt x="2019300" y="1360170"/>
                    </a:cubicBezTo>
                    <a:cubicBezTo>
                      <a:pt x="1954530" y="1303020"/>
                      <a:pt x="1866900" y="1244600"/>
                      <a:pt x="1799590" y="1186180"/>
                    </a:cubicBezTo>
                    <a:cubicBezTo>
                      <a:pt x="1738630" y="1132840"/>
                      <a:pt x="1719580" y="1089660"/>
                      <a:pt x="1633220" y="1023620"/>
                    </a:cubicBezTo>
                    <a:cubicBezTo>
                      <a:pt x="1424940" y="864870"/>
                      <a:pt x="745490" y="516890"/>
                      <a:pt x="473710" y="336550"/>
                    </a:cubicBezTo>
                    <a:cubicBezTo>
                      <a:pt x="318770" y="233680"/>
                      <a:pt x="207010" y="118110"/>
                      <a:pt x="119380" y="74930"/>
                    </a:cubicBezTo>
                    <a:cubicBezTo>
                      <a:pt x="74930" y="53340"/>
                      <a:pt x="25400" y="59690"/>
                      <a:pt x="10160" y="43180"/>
                    </a:cubicBezTo>
                    <a:cubicBezTo>
                      <a:pt x="2540" y="34290"/>
                      <a:pt x="0" y="21590"/>
                      <a:pt x="3810" y="13970"/>
                    </a:cubicBezTo>
                    <a:cubicBezTo>
                      <a:pt x="7620" y="6350"/>
                      <a:pt x="34290" y="0"/>
                      <a:pt x="34290" y="0"/>
                    </a:cubicBezTo>
                  </a:path>
                </a:pathLst>
              </a:custGeom>
              <a:solidFill>
                <a:srgbClr val="A4E473"/>
              </a:solidFill>
              <a:ln cap="sq">
                <a:noFill/>
                <a:prstDash val="solid"/>
                <a:miter/>
              </a:ln>
            </p:spPr>
          </p:sp>
        </p:grpSp>
        <p:grpSp>
          <p:nvGrpSpPr>
            <p:cNvPr id="27" name="Group 27"/>
            <p:cNvGrpSpPr/>
            <p:nvPr/>
          </p:nvGrpSpPr>
          <p:grpSpPr>
            <a:xfrm rot="-1503400">
              <a:off x="16497495" y="1146655"/>
              <a:ext cx="359410" cy="643890"/>
              <a:chOff x="0" y="0"/>
              <a:chExt cx="359410" cy="643890"/>
            </a:xfrm>
          </p:grpSpPr>
          <p:sp>
            <p:nvSpPr>
              <p:cNvPr id="28" name="Freeform 28"/>
              <p:cNvSpPr/>
              <p:nvPr/>
            </p:nvSpPr>
            <p:spPr>
              <a:xfrm>
                <a:off x="29210" y="49530"/>
                <a:ext cx="281940" cy="543560"/>
              </a:xfrm>
              <a:custGeom>
                <a:avLst/>
                <a:gdLst/>
                <a:ahLst/>
                <a:cxnLst/>
                <a:rect l="l" t="t" r="r" b="b"/>
                <a:pathLst>
                  <a:path w="281940" h="543560">
                    <a:moveTo>
                      <a:pt x="262890" y="49530"/>
                    </a:moveTo>
                    <a:cubicBezTo>
                      <a:pt x="140970" y="99060"/>
                      <a:pt x="100330" y="118110"/>
                      <a:pt x="86360" y="142240"/>
                    </a:cubicBezTo>
                    <a:cubicBezTo>
                      <a:pt x="74930" y="162560"/>
                      <a:pt x="80010" y="182880"/>
                      <a:pt x="82550" y="212090"/>
                    </a:cubicBezTo>
                    <a:cubicBezTo>
                      <a:pt x="86360" y="261620"/>
                      <a:pt x="102870" y="354330"/>
                      <a:pt x="121920" y="408940"/>
                    </a:cubicBezTo>
                    <a:cubicBezTo>
                      <a:pt x="137160" y="452120"/>
                      <a:pt x="184150" y="495300"/>
                      <a:pt x="180340" y="518160"/>
                    </a:cubicBezTo>
                    <a:cubicBezTo>
                      <a:pt x="177800" y="530860"/>
                      <a:pt x="161290" y="543560"/>
                      <a:pt x="152400" y="543560"/>
                    </a:cubicBezTo>
                    <a:cubicBezTo>
                      <a:pt x="144780" y="543560"/>
                      <a:pt x="135890" y="535940"/>
                      <a:pt x="132080" y="529590"/>
                    </a:cubicBezTo>
                    <a:cubicBezTo>
                      <a:pt x="128270" y="523240"/>
                      <a:pt x="129540" y="513080"/>
                      <a:pt x="132080" y="506730"/>
                    </a:cubicBezTo>
                    <a:cubicBezTo>
                      <a:pt x="134620" y="500380"/>
                      <a:pt x="144780" y="494030"/>
                      <a:pt x="151130" y="492760"/>
                    </a:cubicBezTo>
                    <a:cubicBezTo>
                      <a:pt x="158750" y="491490"/>
                      <a:pt x="170180" y="495300"/>
                      <a:pt x="173990" y="500380"/>
                    </a:cubicBezTo>
                    <a:cubicBezTo>
                      <a:pt x="179070" y="506730"/>
                      <a:pt x="180340" y="525780"/>
                      <a:pt x="175260" y="532130"/>
                    </a:cubicBezTo>
                    <a:cubicBezTo>
                      <a:pt x="170180" y="538480"/>
                      <a:pt x="151130" y="543560"/>
                      <a:pt x="139700" y="538480"/>
                    </a:cubicBezTo>
                    <a:cubicBezTo>
                      <a:pt x="116840" y="528320"/>
                      <a:pt x="90170" y="471170"/>
                      <a:pt x="72390" y="421640"/>
                    </a:cubicBezTo>
                    <a:cubicBezTo>
                      <a:pt x="45720" y="349250"/>
                      <a:pt x="0" y="195580"/>
                      <a:pt x="21590" y="134620"/>
                    </a:cubicBezTo>
                    <a:cubicBezTo>
                      <a:pt x="34290" y="97790"/>
                      <a:pt x="71120" y="83820"/>
                      <a:pt x="104140" y="63500"/>
                    </a:cubicBezTo>
                    <a:cubicBezTo>
                      <a:pt x="143510" y="38100"/>
                      <a:pt x="215900" y="0"/>
                      <a:pt x="246380" y="1270"/>
                    </a:cubicBezTo>
                    <a:cubicBezTo>
                      <a:pt x="261620" y="2540"/>
                      <a:pt x="276860" y="11430"/>
                      <a:pt x="279400" y="20320"/>
                    </a:cubicBezTo>
                    <a:cubicBezTo>
                      <a:pt x="281940" y="27940"/>
                      <a:pt x="262890" y="49530"/>
                      <a:pt x="262890" y="49530"/>
                    </a:cubicBezTo>
                  </a:path>
                </a:pathLst>
              </a:custGeom>
              <a:solidFill>
                <a:srgbClr val="A4E473"/>
              </a:solidFill>
              <a:ln cap="sq">
                <a:noFill/>
                <a:prstDash val="solid"/>
                <a:miter/>
              </a:ln>
            </p:spPr>
          </p:sp>
        </p:grpSp>
        <p:grpSp>
          <p:nvGrpSpPr>
            <p:cNvPr id="29" name="Group 29"/>
            <p:cNvGrpSpPr/>
            <p:nvPr/>
          </p:nvGrpSpPr>
          <p:grpSpPr>
            <a:xfrm rot="-458697">
              <a:off x="13040165" y="1708173"/>
              <a:ext cx="5919470" cy="911860"/>
              <a:chOff x="0" y="0"/>
              <a:chExt cx="5919470" cy="911860"/>
            </a:xfrm>
          </p:grpSpPr>
          <p:sp>
            <p:nvSpPr>
              <p:cNvPr id="30" name="Freeform 30"/>
              <p:cNvSpPr/>
              <p:nvPr/>
            </p:nvSpPr>
            <p:spPr>
              <a:xfrm>
                <a:off x="49530" y="50800"/>
                <a:ext cx="5820410" cy="816610"/>
              </a:xfrm>
              <a:custGeom>
                <a:avLst/>
                <a:gdLst/>
                <a:ahLst/>
                <a:cxnLst/>
                <a:rect l="l" t="t" r="r" b="b"/>
                <a:pathLst>
                  <a:path w="5820410" h="816610">
                    <a:moveTo>
                      <a:pt x="30480" y="0"/>
                    </a:moveTo>
                    <a:cubicBezTo>
                      <a:pt x="297180" y="46990"/>
                      <a:pt x="322580" y="48260"/>
                      <a:pt x="410210" y="52070"/>
                    </a:cubicBezTo>
                    <a:cubicBezTo>
                      <a:pt x="693420" y="63500"/>
                      <a:pt x="1668780" y="52070"/>
                      <a:pt x="2203450" y="62230"/>
                    </a:cubicBezTo>
                    <a:cubicBezTo>
                      <a:pt x="2636520" y="69850"/>
                      <a:pt x="3032760" y="55880"/>
                      <a:pt x="3380740" y="100330"/>
                    </a:cubicBezTo>
                    <a:cubicBezTo>
                      <a:pt x="3663950" y="137160"/>
                      <a:pt x="3961130" y="238760"/>
                      <a:pt x="4142740" y="274320"/>
                    </a:cubicBezTo>
                    <a:cubicBezTo>
                      <a:pt x="4241800" y="293370"/>
                      <a:pt x="4287520" y="292100"/>
                      <a:pt x="4375150" y="312420"/>
                    </a:cubicBezTo>
                    <a:cubicBezTo>
                      <a:pt x="4493260" y="339090"/>
                      <a:pt x="4671060" y="406400"/>
                      <a:pt x="4787900" y="430530"/>
                    </a:cubicBezTo>
                    <a:cubicBezTo>
                      <a:pt x="4871720" y="448310"/>
                      <a:pt x="4916170" y="434340"/>
                      <a:pt x="5006340" y="458470"/>
                    </a:cubicBezTo>
                    <a:cubicBezTo>
                      <a:pt x="5170170" y="501650"/>
                      <a:pt x="5532120" y="685800"/>
                      <a:pt x="5670550" y="730250"/>
                    </a:cubicBezTo>
                    <a:cubicBezTo>
                      <a:pt x="5731510" y="749300"/>
                      <a:pt x="5782310" y="745490"/>
                      <a:pt x="5803900" y="762000"/>
                    </a:cubicBezTo>
                    <a:cubicBezTo>
                      <a:pt x="5814060" y="769620"/>
                      <a:pt x="5820410" y="781050"/>
                      <a:pt x="5819140" y="788670"/>
                    </a:cubicBezTo>
                    <a:cubicBezTo>
                      <a:pt x="5817870" y="796290"/>
                      <a:pt x="5805170" y="808990"/>
                      <a:pt x="5797550" y="810260"/>
                    </a:cubicBezTo>
                    <a:cubicBezTo>
                      <a:pt x="5789930" y="811530"/>
                      <a:pt x="5779770" y="806450"/>
                      <a:pt x="5774690" y="801370"/>
                    </a:cubicBezTo>
                    <a:cubicBezTo>
                      <a:pt x="5769610" y="796290"/>
                      <a:pt x="5765800" y="784860"/>
                      <a:pt x="5768340" y="778510"/>
                    </a:cubicBezTo>
                    <a:cubicBezTo>
                      <a:pt x="5770880" y="770890"/>
                      <a:pt x="5784850" y="759460"/>
                      <a:pt x="5792470" y="759460"/>
                    </a:cubicBezTo>
                    <a:cubicBezTo>
                      <a:pt x="5801360" y="759460"/>
                      <a:pt x="5819140" y="777240"/>
                      <a:pt x="5819140" y="786130"/>
                    </a:cubicBezTo>
                    <a:cubicBezTo>
                      <a:pt x="5819140" y="795020"/>
                      <a:pt x="5805170" y="806450"/>
                      <a:pt x="5791200" y="810260"/>
                    </a:cubicBezTo>
                    <a:cubicBezTo>
                      <a:pt x="5763260" y="816610"/>
                      <a:pt x="5711190" y="795020"/>
                      <a:pt x="5647690" y="774700"/>
                    </a:cubicBezTo>
                    <a:cubicBezTo>
                      <a:pt x="5507990" y="728980"/>
                      <a:pt x="5163820" y="552450"/>
                      <a:pt x="5001260" y="509270"/>
                    </a:cubicBezTo>
                    <a:cubicBezTo>
                      <a:pt x="4907280" y="483870"/>
                      <a:pt x="4857750" y="496570"/>
                      <a:pt x="4771390" y="478790"/>
                    </a:cubicBezTo>
                    <a:cubicBezTo>
                      <a:pt x="4654550" y="454660"/>
                      <a:pt x="4483100" y="389890"/>
                      <a:pt x="4366260" y="363220"/>
                    </a:cubicBezTo>
                    <a:cubicBezTo>
                      <a:pt x="4277360" y="342900"/>
                      <a:pt x="4231640" y="344170"/>
                      <a:pt x="4131310" y="323850"/>
                    </a:cubicBezTo>
                    <a:cubicBezTo>
                      <a:pt x="3950970" y="288290"/>
                      <a:pt x="3658870" y="187960"/>
                      <a:pt x="3378200" y="151130"/>
                    </a:cubicBezTo>
                    <a:cubicBezTo>
                      <a:pt x="3031490" y="106680"/>
                      <a:pt x="2636520" y="120650"/>
                      <a:pt x="2203450" y="113030"/>
                    </a:cubicBezTo>
                    <a:cubicBezTo>
                      <a:pt x="1668780" y="102870"/>
                      <a:pt x="695960" y="114300"/>
                      <a:pt x="407670" y="102870"/>
                    </a:cubicBezTo>
                    <a:cubicBezTo>
                      <a:pt x="316230" y="99060"/>
                      <a:pt x="289560" y="96520"/>
                      <a:pt x="227330" y="88900"/>
                    </a:cubicBezTo>
                    <a:cubicBezTo>
                      <a:pt x="161290" y="80010"/>
                      <a:pt x="57150" y="69850"/>
                      <a:pt x="24130" y="50800"/>
                    </a:cubicBezTo>
                    <a:cubicBezTo>
                      <a:pt x="10160" y="43180"/>
                      <a:pt x="0" y="33020"/>
                      <a:pt x="1270" y="24130"/>
                    </a:cubicBezTo>
                    <a:cubicBezTo>
                      <a:pt x="2540" y="15240"/>
                      <a:pt x="30480" y="0"/>
                      <a:pt x="30480" y="0"/>
                    </a:cubicBezTo>
                  </a:path>
                </a:pathLst>
              </a:custGeom>
              <a:solidFill>
                <a:srgbClr val="A4E473"/>
              </a:solidFill>
              <a:ln cap="sq">
                <a:noFill/>
                <a:prstDash val="solid"/>
                <a:miter/>
              </a:ln>
            </p:spPr>
          </p:sp>
        </p:grpSp>
        <p:grpSp>
          <p:nvGrpSpPr>
            <p:cNvPr id="31" name="Group 31"/>
            <p:cNvGrpSpPr/>
            <p:nvPr/>
          </p:nvGrpSpPr>
          <p:grpSpPr>
            <a:xfrm rot="-458697">
              <a:off x="12861337" y="1944614"/>
              <a:ext cx="635000" cy="628650"/>
              <a:chOff x="0" y="0"/>
              <a:chExt cx="635000" cy="628650"/>
            </a:xfrm>
          </p:grpSpPr>
          <p:sp>
            <p:nvSpPr>
              <p:cNvPr id="32" name="Freeform 32"/>
              <p:cNvSpPr/>
              <p:nvPr/>
            </p:nvSpPr>
            <p:spPr>
              <a:xfrm>
                <a:off x="45720" y="50800"/>
                <a:ext cx="539750" cy="529590"/>
              </a:xfrm>
              <a:custGeom>
                <a:avLst/>
                <a:gdLst/>
                <a:ahLst/>
                <a:cxnLst/>
                <a:rect l="l" t="t" r="r" b="b"/>
                <a:pathLst>
                  <a:path w="539750" h="529590">
                    <a:moveTo>
                      <a:pt x="396240" y="46990"/>
                    </a:moveTo>
                    <a:cubicBezTo>
                      <a:pt x="50800" y="237490"/>
                      <a:pt x="50800" y="247650"/>
                      <a:pt x="57150" y="260350"/>
                    </a:cubicBezTo>
                    <a:cubicBezTo>
                      <a:pt x="69850" y="285750"/>
                      <a:pt x="128270" y="317500"/>
                      <a:pt x="181610" y="345440"/>
                    </a:cubicBezTo>
                    <a:cubicBezTo>
                      <a:pt x="265430" y="389890"/>
                      <a:pt x="486410" y="444500"/>
                      <a:pt x="524510" y="478790"/>
                    </a:cubicBezTo>
                    <a:cubicBezTo>
                      <a:pt x="535940" y="488950"/>
                      <a:pt x="539750" y="497840"/>
                      <a:pt x="538480" y="505460"/>
                    </a:cubicBezTo>
                    <a:cubicBezTo>
                      <a:pt x="537210" y="513080"/>
                      <a:pt x="523240" y="527050"/>
                      <a:pt x="515620" y="527050"/>
                    </a:cubicBezTo>
                    <a:cubicBezTo>
                      <a:pt x="506730" y="527050"/>
                      <a:pt x="488950" y="510540"/>
                      <a:pt x="487680" y="501650"/>
                    </a:cubicBezTo>
                    <a:cubicBezTo>
                      <a:pt x="486410" y="495300"/>
                      <a:pt x="492760" y="485140"/>
                      <a:pt x="497840" y="481330"/>
                    </a:cubicBezTo>
                    <a:cubicBezTo>
                      <a:pt x="504190" y="477520"/>
                      <a:pt x="515620" y="473710"/>
                      <a:pt x="521970" y="477520"/>
                    </a:cubicBezTo>
                    <a:cubicBezTo>
                      <a:pt x="529590" y="481330"/>
                      <a:pt x="539750" y="502920"/>
                      <a:pt x="537210" y="511810"/>
                    </a:cubicBezTo>
                    <a:cubicBezTo>
                      <a:pt x="534670" y="519430"/>
                      <a:pt x="523240" y="525780"/>
                      <a:pt x="510540" y="527050"/>
                    </a:cubicBezTo>
                    <a:cubicBezTo>
                      <a:pt x="483870" y="529590"/>
                      <a:pt x="431800" y="505460"/>
                      <a:pt x="383540" y="487680"/>
                    </a:cubicBezTo>
                    <a:cubicBezTo>
                      <a:pt x="317500" y="463550"/>
                      <a:pt x="218440" y="425450"/>
                      <a:pt x="153670" y="387350"/>
                    </a:cubicBezTo>
                    <a:cubicBezTo>
                      <a:pt x="99060" y="355600"/>
                      <a:pt x="34290" y="316230"/>
                      <a:pt x="13970" y="280670"/>
                    </a:cubicBezTo>
                    <a:cubicBezTo>
                      <a:pt x="1270" y="259080"/>
                      <a:pt x="0" y="233680"/>
                      <a:pt x="5080" y="215900"/>
                    </a:cubicBezTo>
                    <a:cubicBezTo>
                      <a:pt x="8890" y="200660"/>
                      <a:pt x="17780" y="193040"/>
                      <a:pt x="35560" y="179070"/>
                    </a:cubicBezTo>
                    <a:cubicBezTo>
                      <a:pt x="86360" y="137160"/>
                      <a:pt x="325120" y="0"/>
                      <a:pt x="377190" y="0"/>
                    </a:cubicBezTo>
                    <a:cubicBezTo>
                      <a:pt x="392430" y="0"/>
                      <a:pt x="405130" y="7620"/>
                      <a:pt x="407670" y="15240"/>
                    </a:cubicBezTo>
                    <a:cubicBezTo>
                      <a:pt x="410210" y="22860"/>
                      <a:pt x="396240" y="46990"/>
                      <a:pt x="396240" y="46990"/>
                    </a:cubicBezTo>
                  </a:path>
                </a:pathLst>
              </a:custGeom>
              <a:solidFill>
                <a:srgbClr val="A4E473"/>
              </a:solidFill>
              <a:ln cap="sq">
                <a:noFill/>
                <a:prstDash val="solid"/>
                <a:miter/>
              </a:ln>
            </p:spPr>
          </p:sp>
        </p:grpSp>
        <p:grpSp>
          <p:nvGrpSpPr>
            <p:cNvPr id="33" name="Group 33"/>
            <p:cNvGrpSpPr/>
            <p:nvPr/>
          </p:nvGrpSpPr>
          <p:grpSpPr>
            <a:xfrm>
              <a:off x="7991972" y="4017380"/>
              <a:ext cx="410210" cy="690880"/>
              <a:chOff x="0" y="0"/>
              <a:chExt cx="410210" cy="690880"/>
            </a:xfrm>
          </p:grpSpPr>
          <p:sp>
            <p:nvSpPr>
              <p:cNvPr id="34" name="Freeform 34"/>
              <p:cNvSpPr/>
              <p:nvPr/>
            </p:nvSpPr>
            <p:spPr>
              <a:xfrm>
                <a:off x="43180" y="49530"/>
                <a:ext cx="318770" cy="594360"/>
              </a:xfrm>
              <a:custGeom>
                <a:avLst/>
                <a:gdLst/>
                <a:ahLst/>
                <a:cxnLst/>
                <a:rect l="l" t="t" r="r" b="b"/>
                <a:pathLst>
                  <a:path w="318770" h="594360">
                    <a:moveTo>
                      <a:pt x="144780" y="26670"/>
                    </a:moveTo>
                    <a:cubicBezTo>
                      <a:pt x="135890" y="121920"/>
                      <a:pt x="71120" y="252730"/>
                      <a:pt x="60960" y="313690"/>
                    </a:cubicBezTo>
                    <a:cubicBezTo>
                      <a:pt x="54610" y="349250"/>
                      <a:pt x="45720" y="373380"/>
                      <a:pt x="59690" y="401320"/>
                    </a:cubicBezTo>
                    <a:cubicBezTo>
                      <a:pt x="78740" y="440690"/>
                      <a:pt x="153670" y="483870"/>
                      <a:pt x="199390" y="508000"/>
                    </a:cubicBezTo>
                    <a:cubicBezTo>
                      <a:pt x="236220" y="527050"/>
                      <a:pt x="289560" y="528320"/>
                      <a:pt x="306070" y="544830"/>
                    </a:cubicBezTo>
                    <a:cubicBezTo>
                      <a:pt x="314960" y="553720"/>
                      <a:pt x="317500" y="566420"/>
                      <a:pt x="314960" y="574040"/>
                    </a:cubicBezTo>
                    <a:cubicBezTo>
                      <a:pt x="313690" y="581660"/>
                      <a:pt x="303530" y="589280"/>
                      <a:pt x="297180" y="590550"/>
                    </a:cubicBezTo>
                    <a:cubicBezTo>
                      <a:pt x="289560" y="591820"/>
                      <a:pt x="278130" y="588010"/>
                      <a:pt x="273050" y="582930"/>
                    </a:cubicBezTo>
                    <a:cubicBezTo>
                      <a:pt x="267970" y="577850"/>
                      <a:pt x="265430" y="567690"/>
                      <a:pt x="266700" y="561340"/>
                    </a:cubicBezTo>
                    <a:cubicBezTo>
                      <a:pt x="267970" y="554990"/>
                      <a:pt x="274320" y="544830"/>
                      <a:pt x="280670" y="542290"/>
                    </a:cubicBezTo>
                    <a:cubicBezTo>
                      <a:pt x="287020" y="539750"/>
                      <a:pt x="298450" y="539750"/>
                      <a:pt x="304800" y="543560"/>
                    </a:cubicBezTo>
                    <a:cubicBezTo>
                      <a:pt x="311150" y="548640"/>
                      <a:pt x="318770" y="563880"/>
                      <a:pt x="316230" y="571500"/>
                    </a:cubicBezTo>
                    <a:cubicBezTo>
                      <a:pt x="313690" y="579120"/>
                      <a:pt x="303530" y="588010"/>
                      <a:pt x="290830" y="590550"/>
                    </a:cubicBezTo>
                    <a:cubicBezTo>
                      <a:pt x="266700" y="594360"/>
                      <a:pt x="209550" y="570230"/>
                      <a:pt x="172720" y="551180"/>
                    </a:cubicBezTo>
                    <a:cubicBezTo>
                      <a:pt x="134620" y="532130"/>
                      <a:pt x="95250" y="499110"/>
                      <a:pt x="66040" y="473710"/>
                    </a:cubicBezTo>
                    <a:cubicBezTo>
                      <a:pt x="43180" y="453390"/>
                      <a:pt x="21590" y="438150"/>
                      <a:pt x="11430" y="414020"/>
                    </a:cubicBezTo>
                    <a:cubicBezTo>
                      <a:pt x="0" y="386080"/>
                      <a:pt x="1270" y="339090"/>
                      <a:pt x="7620" y="312420"/>
                    </a:cubicBezTo>
                    <a:cubicBezTo>
                      <a:pt x="12700" y="293370"/>
                      <a:pt x="25400" y="288290"/>
                      <a:pt x="34290" y="266700"/>
                    </a:cubicBezTo>
                    <a:cubicBezTo>
                      <a:pt x="52070" y="224790"/>
                      <a:pt x="87630" y="115570"/>
                      <a:pt x="93980" y="71120"/>
                    </a:cubicBezTo>
                    <a:cubicBezTo>
                      <a:pt x="97790" y="49530"/>
                      <a:pt x="87630" y="31750"/>
                      <a:pt x="93980" y="20320"/>
                    </a:cubicBezTo>
                    <a:cubicBezTo>
                      <a:pt x="99060" y="10160"/>
                      <a:pt x="113030" y="0"/>
                      <a:pt x="121920" y="1270"/>
                    </a:cubicBezTo>
                    <a:cubicBezTo>
                      <a:pt x="130810" y="2540"/>
                      <a:pt x="144780" y="26670"/>
                      <a:pt x="144780" y="26670"/>
                    </a:cubicBezTo>
                  </a:path>
                </a:pathLst>
              </a:custGeom>
              <a:solidFill>
                <a:srgbClr val="A4E473"/>
              </a:solidFill>
              <a:ln cap="sq">
                <a:noFill/>
                <a:prstDash val="solid"/>
                <a:miter/>
              </a:ln>
            </p:spPr>
          </p:sp>
        </p:grpSp>
        <p:grpSp>
          <p:nvGrpSpPr>
            <p:cNvPr id="35" name="Group 35"/>
            <p:cNvGrpSpPr/>
            <p:nvPr/>
          </p:nvGrpSpPr>
          <p:grpSpPr>
            <a:xfrm>
              <a:off x="16941662" y="5688065"/>
              <a:ext cx="525780" cy="471170"/>
              <a:chOff x="0" y="0"/>
              <a:chExt cx="525780" cy="471170"/>
            </a:xfrm>
          </p:grpSpPr>
          <p:sp>
            <p:nvSpPr>
              <p:cNvPr id="36" name="Freeform 36"/>
              <p:cNvSpPr/>
              <p:nvPr/>
            </p:nvSpPr>
            <p:spPr>
              <a:xfrm>
                <a:off x="48260" y="50800"/>
                <a:ext cx="429260" cy="375920"/>
              </a:xfrm>
              <a:custGeom>
                <a:avLst/>
                <a:gdLst/>
                <a:ahLst/>
                <a:cxnLst/>
                <a:rect l="l" t="t" r="r" b="b"/>
                <a:pathLst>
                  <a:path w="429260" h="375920">
                    <a:moveTo>
                      <a:pt x="36830" y="0"/>
                    </a:moveTo>
                    <a:cubicBezTo>
                      <a:pt x="417830" y="13970"/>
                      <a:pt x="424180" y="26670"/>
                      <a:pt x="426720" y="40640"/>
                    </a:cubicBezTo>
                    <a:cubicBezTo>
                      <a:pt x="429260" y="55880"/>
                      <a:pt x="421640" y="71120"/>
                      <a:pt x="412750" y="92710"/>
                    </a:cubicBezTo>
                    <a:cubicBezTo>
                      <a:pt x="393700" y="137160"/>
                      <a:pt x="317500" y="236220"/>
                      <a:pt x="298450" y="281940"/>
                    </a:cubicBezTo>
                    <a:cubicBezTo>
                      <a:pt x="288290" y="304800"/>
                      <a:pt x="292100" y="323850"/>
                      <a:pt x="283210" y="337820"/>
                    </a:cubicBezTo>
                    <a:cubicBezTo>
                      <a:pt x="275590" y="349250"/>
                      <a:pt x="266700" y="358140"/>
                      <a:pt x="254000" y="363220"/>
                    </a:cubicBezTo>
                    <a:cubicBezTo>
                      <a:pt x="236220" y="370840"/>
                      <a:pt x="203200" y="375920"/>
                      <a:pt x="185420" y="369570"/>
                    </a:cubicBezTo>
                    <a:cubicBezTo>
                      <a:pt x="171450" y="364490"/>
                      <a:pt x="165100" y="353060"/>
                      <a:pt x="152400" y="336550"/>
                    </a:cubicBezTo>
                    <a:cubicBezTo>
                      <a:pt x="127000" y="303530"/>
                      <a:pt x="90170" y="213360"/>
                      <a:pt x="60960" y="170180"/>
                    </a:cubicBezTo>
                    <a:cubicBezTo>
                      <a:pt x="40640" y="139700"/>
                      <a:pt x="6350" y="115570"/>
                      <a:pt x="2540" y="95250"/>
                    </a:cubicBezTo>
                    <a:cubicBezTo>
                      <a:pt x="0" y="83820"/>
                      <a:pt x="5080" y="68580"/>
                      <a:pt x="11430" y="64770"/>
                    </a:cubicBezTo>
                    <a:cubicBezTo>
                      <a:pt x="19050" y="59690"/>
                      <a:pt x="41910" y="64770"/>
                      <a:pt x="48260" y="71120"/>
                    </a:cubicBezTo>
                    <a:cubicBezTo>
                      <a:pt x="53340" y="76200"/>
                      <a:pt x="53340" y="88900"/>
                      <a:pt x="50800" y="95250"/>
                    </a:cubicBezTo>
                    <a:cubicBezTo>
                      <a:pt x="48260" y="101600"/>
                      <a:pt x="39370" y="109220"/>
                      <a:pt x="31750" y="110490"/>
                    </a:cubicBezTo>
                    <a:cubicBezTo>
                      <a:pt x="24130" y="111760"/>
                      <a:pt x="7620" y="104140"/>
                      <a:pt x="3810" y="97790"/>
                    </a:cubicBezTo>
                    <a:cubicBezTo>
                      <a:pt x="0" y="91440"/>
                      <a:pt x="0" y="80010"/>
                      <a:pt x="3810" y="73660"/>
                    </a:cubicBezTo>
                    <a:cubicBezTo>
                      <a:pt x="7620" y="67310"/>
                      <a:pt x="16510" y="60960"/>
                      <a:pt x="24130" y="59690"/>
                    </a:cubicBezTo>
                    <a:cubicBezTo>
                      <a:pt x="30480" y="58420"/>
                      <a:pt x="36830" y="60960"/>
                      <a:pt x="45720" y="68580"/>
                    </a:cubicBezTo>
                    <a:cubicBezTo>
                      <a:pt x="78740" y="95250"/>
                      <a:pt x="179070" y="307340"/>
                      <a:pt x="214630" y="322580"/>
                    </a:cubicBezTo>
                    <a:cubicBezTo>
                      <a:pt x="224790" y="327660"/>
                      <a:pt x="234950" y="323850"/>
                      <a:pt x="241300" y="317500"/>
                    </a:cubicBezTo>
                    <a:cubicBezTo>
                      <a:pt x="250190" y="308610"/>
                      <a:pt x="242570" y="283210"/>
                      <a:pt x="252730" y="257810"/>
                    </a:cubicBezTo>
                    <a:cubicBezTo>
                      <a:pt x="271780" y="207010"/>
                      <a:pt x="403860" y="83820"/>
                      <a:pt x="382270" y="45720"/>
                    </a:cubicBezTo>
                    <a:cubicBezTo>
                      <a:pt x="356870" y="1270"/>
                      <a:pt x="73660" y="73660"/>
                      <a:pt x="30480" y="50800"/>
                    </a:cubicBezTo>
                    <a:cubicBezTo>
                      <a:pt x="16510" y="43180"/>
                      <a:pt x="10160" y="31750"/>
                      <a:pt x="11430" y="22860"/>
                    </a:cubicBezTo>
                    <a:cubicBezTo>
                      <a:pt x="12700" y="13970"/>
                      <a:pt x="36830" y="0"/>
                      <a:pt x="36830" y="0"/>
                    </a:cubicBezTo>
                  </a:path>
                </a:pathLst>
              </a:custGeom>
              <a:solidFill>
                <a:srgbClr val="004651"/>
              </a:solidFill>
              <a:ln cap="sq">
                <a:noFill/>
                <a:prstDash val="solid"/>
                <a:miter/>
              </a:ln>
            </p:spPr>
          </p:sp>
        </p:grpSp>
        <p:grpSp>
          <p:nvGrpSpPr>
            <p:cNvPr id="37" name="Group 37"/>
            <p:cNvGrpSpPr/>
            <p:nvPr/>
          </p:nvGrpSpPr>
          <p:grpSpPr>
            <a:xfrm>
              <a:off x="16996272" y="5149585"/>
              <a:ext cx="229870" cy="734060"/>
              <a:chOff x="0" y="0"/>
              <a:chExt cx="229870" cy="734060"/>
            </a:xfrm>
          </p:grpSpPr>
          <p:sp>
            <p:nvSpPr>
              <p:cNvPr id="38" name="Freeform 38"/>
              <p:cNvSpPr/>
              <p:nvPr/>
            </p:nvSpPr>
            <p:spPr>
              <a:xfrm>
                <a:off x="35560" y="49530"/>
                <a:ext cx="154940" cy="635000"/>
              </a:xfrm>
              <a:custGeom>
                <a:avLst/>
                <a:gdLst/>
                <a:ahLst/>
                <a:cxnLst/>
                <a:rect l="l" t="t" r="r" b="b"/>
                <a:pathLst>
                  <a:path w="154940" h="635000">
                    <a:moveTo>
                      <a:pt x="93980" y="613410"/>
                    </a:moveTo>
                    <a:cubicBezTo>
                      <a:pt x="8890" y="151130"/>
                      <a:pt x="0" y="49530"/>
                      <a:pt x="15240" y="19050"/>
                    </a:cubicBezTo>
                    <a:cubicBezTo>
                      <a:pt x="21590" y="7620"/>
                      <a:pt x="33020" y="0"/>
                      <a:pt x="40640" y="1270"/>
                    </a:cubicBezTo>
                    <a:cubicBezTo>
                      <a:pt x="49530" y="2540"/>
                      <a:pt x="64770" y="20320"/>
                      <a:pt x="64770" y="29210"/>
                    </a:cubicBezTo>
                    <a:cubicBezTo>
                      <a:pt x="64770" y="36830"/>
                      <a:pt x="57150" y="46990"/>
                      <a:pt x="50800" y="49530"/>
                    </a:cubicBezTo>
                    <a:cubicBezTo>
                      <a:pt x="43180" y="52070"/>
                      <a:pt x="26670" y="50800"/>
                      <a:pt x="21590" y="44450"/>
                    </a:cubicBezTo>
                    <a:cubicBezTo>
                      <a:pt x="16510" y="38100"/>
                      <a:pt x="13970" y="21590"/>
                      <a:pt x="17780" y="13970"/>
                    </a:cubicBezTo>
                    <a:cubicBezTo>
                      <a:pt x="20320" y="7620"/>
                      <a:pt x="30480" y="1270"/>
                      <a:pt x="38100" y="1270"/>
                    </a:cubicBezTo>
                    <a:cubicBezTo>
                      <a:pt x="45720" y="1270"/>
                      <a:pt x="57150" y="7620"/>
                      <a:pt x="63500" y="19050"/>
                    </a:cubicBezTo>
                    <a:cubicBezTo>
                      <a:pt x="82550" y="53340"/>
                      <a:pt x="62230" y="181610"/>
                      <a:pt x="73660" y="270510"/>
                    </a:cubicBezTo>
                    <a:cubicBezTo>
                      <a:pt x="86360" y="374650"/>
                      <a:pt x="154940" y="552450"/>
                      <a:pt x="143510" y="603250"/>
                    </a:cubicBezTo>
                    <a:cubicBezTo>
                      <a:pt x="139700" y="619760"/>
                      <a:pt x="129540" y="632460"/>
                      <a:pt x="120650" y="633730"/>
                    </a:cubicBezTo>
                    <a:cubicBezTo>
                      <a:pt x="113030" y="635000"/>
                      <a:pt x="93980" y="613410"/>
                      <a:pt x="93980" y="613410"/>
                    </a:cubicBezTo>
                  </a:path>
                </a:pathLst>
              </a:custGeom>
              <a:solidFill>
                <a:srgbClr val="004651"/>
              </a:solidFill>
              <a:ln cap="sq">
                <a:noFill/>
                <a:prstDash val="solid"/>
                <a:miter/>
              </a:ln>
            </p:spPr>
          </p:sp>
        </p:grpSp>
        <p:sp>
          <p:nvSpPr>
            <p:cNvPr id="39" name="TextBox 39"/>
            <p:cNvSpPr txBox="1"/>
            <p:nvPr/>
          </p:nvSpPr>
          <p:spPr>
            <a:xfrm>
              <a:off x="14669614" y="4501885"/>
              <a:ext cx="4544095" cy="457200"/>
            </a:xfrm>
            <a:prstGeom prst="rect">
              <a:avLst/>
            </a:prstGeom>
          </p:spPr>
          <p:txBody>
            <a:bodyPr lIns="0" tIns="0" rIns="0" bIns="0" rtlCol="0" anchor="t">
              <a:spAutoFit/>
            </a:bodyPr>
            <a:lstStyle/>
            <a:p>
              <a:pPr marL="0" lvl="0" indent="0" algn="ctr">
                <a:lnSpc>
                  <a:spcPts val="2760"/>
                </a:lnSpc>
                <a:spcBef>
                  <a:spcPct val="0"/>
                </a:spcBef>
              </a:pPr>
              <a:r>
                <a:rPr lang="en-US" sz="2300" spc="-23">
                  <a:solidFill>
                    <a:srgbClr val="004651"/>
                  </a:solidFill>
                  <a:latin typeface="Muli"/>
                </a:rPr>
                <a:t>Tí</a:t>
              </a:r>
              <a:r>
                <a:rPr lang="en-US" sz="2300" u="none" strike="noStrike" spc="-23">
                  <a:solidFill>
                    <a:srgbClr val="004651"/>
                  </a:solidFill>
                  <a:latin typeface="Muli"/>
                </a:rPr>
                <a:t>nh toán metrics</a:t>
              </a:r>
            </a:p>
          </p:txBody>
        </p:sp>
        <p:grpSp>
          <p:nvGrpSpPr>
            <p:cNvPr id="40" name="Group 40"/>
            <p:cNvGrpSpPr/>
            <p:nvPr/>
          </p:nvGrpSpPr>
          <p:grpSpPr>
            <a:xfrm>
              <a:off x="13250227" y="5957305"/>
              <a:ext cx="497840" cy="374650"/>
              <a:chOff x="0" y="0"/>
              <a:chExt cx="497840" cy="374650"/>
            </a:xfrm>
          </p:grpSpPr>
          <p:sp>
            <p:nvSpPr>
              <p:cNvPr id="41" name="Freeform 41"/>
              <p:cNvSpPr/>
              <p:nvPr/>
            </p:nvSpPr>
            <p:spPr>
              <a:xfrm>
                <a:off x="48260" y="50800"/>
                <a:ext cx="408940" cy="276860"/>
              </a:xfrm>
              <a:custGeom>
                <a:avLst/>
                <a:gdLst/>
                <a:ahLst/>
                <a:cxnLst/>
                <a:rect l="l" t="t" r="r" b="b"/>
                <a:pathLst>
                  <a:path w="408940" h="276860">
                    <a:moveTo>
                      <a:pt x="63500" y="7620"/>
                    </a:moveTo>
                    <a:cubicBezTo>
                      <a:pt x="367030" y="36830"/>
                      <a:pt x="388620" y="38100"/>
                      <a:pt x="398780" y="52070"/>
                    </a:cubicBezTo>
                    <a:cubicBezTo>
                      <a:pt x="408940" y="67310"/>
                      <a:pt x="401320" y="97790"/>
                      <a:pt x="396240" y="120650"/>
                    </a:cubicBezTo>
                    <a:cubicBezTo>
                      <a:pt x="389890" y="144780"/>
                      <a:pt x="377190" y="168910"/>
                      <a:pt x="363220" y="190500"/>
                    </a:cubicBezTo>
                    <a:cubicBezTo>
                      <a:pt x="347980" y="214630"/>
                      <a:pt x="320040" y="245110"/>
                      <a:pt x="303530" y="259080"/>
                    </a:cubicBezTo>
                    <a:cubicBezTo>
                      <a:pt x="294640" y="266700"/>
                      <a:pt x="289560" y="270510"/>
                      <a:pt x="280670" y="273050"/>
                    </a:cubicBezTo>
                    <a:cubicBezTo>
                      <a:pt x="270510" y="275590"/>
                      <a:pt x="256540" y="276860"/>
                      <a:pt x="242570" y="269240"/>
                    </a:cubicBezTo>
                    <a:cubicBezTo>
                      <a:pt x="214630" y="252730"/>
                      <a:pt x="185420" y="167640"/>
                      <a:pt x="146050" y="129540"/>
                    </a:cubicBezTo>
                    <a:cubicBezTo>
                      <a:pt x="106680" y="91440"/>
                      <a:pt x="19050" y="62230"/>
                      <a:pt x="5080" y="38100"/>
                    </a:cubicBezTo>
                    <a:cubicBezTo>
                      <a:pt x="0" y="29210"/>
                      <a:pt x="1270" y="20320"/>
                      <a:pt x="3810" y="13970"/>
                    </a:cubicBezTo>
                    <a:cubicBezTo>
                      <a:pt x="6350" y="7620"/>
                      <a:pt x="15240" y="0"/>
                      <a:pt x="22860" y="0"/>
                    </a:cubicBezTo>
                    <a:cubicBezTo>
                      <a:pt x="30480" y="0"/>
                      <a:pt x="45720" y="6350"/>
                      <a:pt x="49530" y="13970"/>
                    </a:cubicBezTo>
                    <a:cubicBezTo>
                      <a:pt x="53340" y="21590"/>
                      <a:pt x="48260" y="38100"/>
                      <a:pt x="43180" y="44450"/>
                    </a:cubicBezTo>
                    <a:cubicBezTo>
                      <a:pt x="38100" y="49530"/>
                      <a:pt x="26670" y="52070"/>
                      <a:pt x="20320" y="49530"/>
                    </a:cubicBezTo>
                    <a:cubicBezTo>
                      <a:pt x="12700" y="45720"/>
                      <a:pt x="0" y="24130"/>
                      <a:pt x="2540" y="16510"/>
                    </a:cubicBezTo>
                    <a:cubicBezTo>
                      <a:pt x="5080" y="8890"/>
                      <a:pt x="21590" y="0"/>
                      <a:pt x="35560" y="1270"/>
                    </a:cubicBezTo>
                    <a:cubicBezTo>
                      <a:pt x="64770" y="2540"/>
                      <a:pt x="127000" y="43180"/>
                      <a:pt x="163830" y="77470"/>
                    </a:cubicBezTo>
                    <a:cubicBezTo>
                      <a:pt x="204470" y="115570"/>
                      <a:pt x="237490" y="223520"/>
                      <a:pt x="266700" y="224790"/>
                    </a:cubicBezTo>
                    <a:cubicBezTo>
                      <a:pt x="287020" y="226060"/>
                      <a:pt x="306070" y="184150"/>
                      <a:pt x="320040" y="163830"/>
                    </a:cubicBezTo>
                    <a:cubicBezTo>
                      <a:pt x="331470" y="146050"/>
                      <a:pt x="345440" y="125730"/>
                      <a:pt x="346710" y="110490"/>
                    </a:cubicBezTo>
                    <a:cubicBezTo>
                      <a:pt x="347980" y="99060"/>
                      <a:pt x="347980" y="88900"/>
                      <a:pt x="339090" y="81280"/>
                    </a:cubicBezTo>
                    <a:cubicBezTo>
                      <a:pt x="309880" y="55880"/>
                      <a:pt x="83820" y="82550"/>
                      <a:pt x="49530" y="55880"/>
                    </a:cubicBezTo>
                    <a:cubicBezTo>
                      <a:pt x="36830" y="46990"/>
                      <a:pt x="33020" y="27940"/>
                      <a:pt x="36830" y="20320"/>
                    </a:cubicBezTo>
                    <a:cubicBezTo>
                      <a:pt x="39370" y="12700"/>
                      <a:pt x="63500" y="7620"/>
                      <a:pt x="63500" y="7620"/>
                    </a:cubicBezTo>
                  </a:path>
                </a:pathLst>
              </a:custGeom>
              <a:solidFill>
                <a:srgbClr val="004651"/>
              </a:solidFill>
              <a:ln cap="sq">
                <a:noFill/>
                <a:prstDash val="solid"/>
                <a:miter/>
              </a:ln>
            </p:spPr>
          </p:sp>
        </p:grpSp>
        <p:grpSp>
          <p:nvGrpSpPr>
            <p:cNvPr id="42" name="Group 42"/>
            <p:cNvGrpSpPr/>
            <p:nvPr/>
          </p:nvGrpSpPr>
          <p:grpSpPr>
            <a:xfrm>
              <a:off x="13424217" y="5562335"/>
              <a:ext cx="163830" cy="499110"/>
              <a:chOff x="0" y="0"/>
              <a:chExt cx="163830" cy="499110"/>
            </a:xfrm>
          </p:grpSpPr>
          <p:sp>
            <p:nvSpPr>
              <p:cNvPr id="43" name="Freeform 43"/>
              <p:cNvSpPr/>
              <p:nvPr/>
            </p:nvSpPr>
            <p:spPr>
              <a:xfrm>
                <a:off x="36830" y="49530"/>
                <a:ext cx="76200" cy="401320"/>
              </a:xfrm>
              <a:custGeom>
                <a:avLst/>
                <a:gdLst/>
                <a:ahLst/>
                <a:cxnLst/>
                <a:rect l="l" t="t" r="r" b="b"/>
                <a:pathLst>
                  <a:path w="76200" h="401320">
                    <a:moveTo>
                      <a:pt x="76200" y="26670"/>
                    </a:moveTo>
                    <a:cubicBezTo>
                      <a:pt x="60960" y="386080"/>
                      <a:pt x="59690" y="391160"/>
                      <a:pt x="53340" y="394970"/>
                    </a:cubicBezTo>
                    <a:cubicBezTo>
                      <a:pt x="46990" y="398780"/>
                      <a:pt x="35560" y="400050"/>
                      <a:pt x="29210" y="397510"/>
                    </a:cubicBezTo>
                    <a:cubicBezTo>
                      <a:pt x="22860" y="394970"/>
                      <a:pt x="15240" y="386080"/>
                      <a:pt x="13970" y="378460"/>
                    </a:cubicBezTo>
                    <a:cubicBezTo>
                      <a:pt x="12700" y="372110"/>
                      <a:pt x="15240" y="360680"/>
                      <a:pt x="20320" y="355600"/>
                    </a:cubicBezTo>
                    <a:cubicBezTo>
                      <a:pt x="26670" y="350520"/>
                      <a:pt x="43180" y="347980"/>
                      <a:pt x="50800" y="351790"/>
                    </a:cubicBezTo>
                    <a:cubicBezTo>
                      <a:pt x="57150" y="354330"/>
                      <a:pt x="64770" y="364490"/>
                      <a:pt x="64770" y="372110"/>
                    </a:cubicBezTo>
                    <a:cubicBezTo>
                      <a:pt x="64770" y="378460"/>
                      <a:pt x="59690" y="389890"/>
                      <a:pt x="54610" y="393700"/>
                    </a:cubicBezTo>
                    <a:cubicBezTo>
                      <a:pt x="49530" y="397510"/>
                      <a:pt x="38100" y="401320"/>
                      <a:pt x="31750" y="398780"/>
                    </a:cubicBezTo>
                    <a:cubicBezTo>
                      <a:pt x="24130" y="396240"/>
                      <a:pt x="17780" y="387350"/>
                      <a:pt x="13970" y="373380"/>
                    </a:cubicBezTo>
                    <a:cubicBezTo>
                      <a:pt x="0" y="323850"/>
                      <a:pt x="1270" y="63500"/>
                      <a:pt x="25400" y="20320"/>
                    </a:cubicBezTo>
                    <a:cubicBezTo>
                      <a:pt x="33020" y="6350"/>
                      <a:pt x="44450" y="0"/>
                      <a:pt x="53340" y="1270"/>
                    </a:cubicBezTo>
                    <a:cubicBezTo>
                      <a:pt x="62230" y="2540"/>
                      <a:pt x="76200" y="26670"/>
                      <a:pt x="76200" y="26670"/>
                    </a:cubicBezTo>
                  </a:path>
                </a:pathLst>
              </a:custGeom>
              <a:solidFill>
                <a:srgbClr val="004651"/>
              </a:solidFill>
              <a:ln cap="sq">
                <a:noFill/>
                <a:prstDash val="solid"/>
                <a:miter/>
              </a:ln>
            </p:spPr>
          </p:sp>
        </p:grpSp>
        <p:sp>
          <p:nvSpPr>
            <p:cNvPr id="44" name="TextBox 44"/>
            <p:cNvSpPr txBox="1"/>
            <p:nvPr/>
          </p:nvSpPr>
          <p:spPr>
            <a:xfrm>
              <a:off x="11855732" y="4917175"/>
              <a:ext cx="3313860" cy="457200"/>
            </a:xfrm>
            <a:prstGeom prst="rect">
              <a:avLst/>
            </a:prstGeom>
          </p:spPr>
          <p:txBody>
            <a:bodyPr lIns="0" tIns="0" rIns="0" bIns="0" rtlCol="0" anchor="t">
              <a:spAutoFit/>
            </a:bodyPr>
            <a:lstStyle/>
            <a:p>
              <a:pPr algn="ctr">
                <a:lnSpc>
                  <a:spcPts val="2760"/>
                </a:lnSpc>
                <a:spcBef>
                  <a:spcPct val="0"/>
                </a:spcBef>
              </a:pPr>
              <a:r>
                <a:rPr lang="en-US" sz="2300" spc="-23">
                  <a:solidFill>
                    <a:srgbClr val="004651"/>
                  </a:solidFill>
                  <a:latin typeface="Muli"/>
                </a:rPr>
                <a:t>Biểu diễn metrics</a:t>
              </a:r>
            </a:p>
          </p:txBody>
        </p:sp>
        <p:sp>
          <p:nvSpPr>
            <p:cNvPr id="45" name="Freeform 45"/>
            <p:cNvSpPr/>
            <p:nvPr/>
          </p:nvSpPr>
          <p:spPr>
            <a:xfrm>
              <a:off x="12253561" y="3353936"/>
              <a:ext cx="2897711" cy="1563239"/>
            </a:xfrm>
            <a:custGeom>
              <a:avLst/>
              <a:gdLst/>
              <a:ahLst/>
              <a:cxnLst/>
              <a:rect l="l" t="t" r="r" b="b"/>
              <a:pathLst>
                <a:path w="2897711" h="1563239">
                  <a:moveTo>
                    <a:pt x="0" y="0"/>
                  </a:moveTo>
                  <a:lnTo>
                    <a:pt x="2897711" y="0"/>
                  </a:lnTo>
                  <a:lnTo>
                    <a:pt x="2897711" y="1563239"/>
                  </a:lnTo>
                  <a:lnTo>
                    <a:pt x="0" y="1563239"/>
                  </a:lnTo>
                  <a:lnTo>
                    <a:pt x="0" y="0"/>
                  </a:lnTo>
                  <a:close/>
                </a:path>
              </a:pathLst>
            </a:custGeom>
            <a:blipFill>
              <a:blip r:embed="rId3"/>
              <a:stretch>
                <a:fillRect/>
              </a:stretch>
            </a:blipFill>
          </p:spPr>
        </p:sp>
        <p:grpSp>
          <p:nvGrpSpPr>
            <p:cNvPr id="46" name="Group 46"/>
            <p:cNvGrpSpPr/>
            <p:nvPr/>
          </p:nvGrpSpPr>
          <p:grpSpPr>
            <a:xfrm>
              <a:off x="8040232" y="2277480"/>
              <a:ext cx="10867390" cy="2291080"/>
              <a:chOff x="0" y="0"/>
              <a:chExt cx="10867390" cy="2291080"/>
            </a:xfrm>
          </p:grpSpPr>
          <p:sp>
            <p:nvSpPr>
              <p:cNvPr id="47" name="Freeform 47"/>
              <p:cNvSpPr/>
              <p:nvPr/>
            </p:nvSpPr>
            <p:spPr>
              <a:xfrm>
                <a:off x="46990" y="49530"/>
                <a:ext cx="10770870" cy="2197100"/>
              </a:xfrm>
              <a:custGeom>
                <a:avLst/>
                <a:gdLst/>
                <a:ahLst/>
                <a:cxnLst/>
                <a:rect l="l" t="t" r="r" b="b"/>
                <a:pathLst>
                  <a:path w="10770870" h="2197100">
                    <a:moveTo>
                      <a:pt x="35560" y="2076450"/>
                    </a:moveTo>
                    <a:cubicBezTo>
                      <a:pt x="152400" y="2114550"/>
                      <a:pt x="236220" y="2117090"/>
                      <a:pt x="339090" y="2123440"/>
                    </a:cubicBezTo>
                    <a:cubicBezTo>
                      <a:pt x="524510" y="2133600"/>
                      <a:pt x="835660" y="2147570"/>
                      <a:pt x="1116330" y="2139950"/>
                    </a:cubicBezTo>
                    <a:cubicBezTo>
                      <a:pt x="1449070" y="2131060"/>
                      <a:pt x="1927860" y="2089150"/>
                      <a:pt x="2204720" y="2056130"/>
                    </a:cubicBezTo>
                    <a:cubicBezTo>
                      <a:pt x="2376170" y="2035810"/>
                      <a:pt x="2437130" y="2023110"/>
                      <a:pt x="2620010" y="1990090"/>
                    </a:cubicBezTo>
                    <a:cubicBezTo>
                      <a:pt x="2983230" y="1924050"/>
                      <a:pt x="3724910" y="1766570"/>
                      <a:pt x="4235450" y="1657350"/>
                    </a:cubicBezTo>
                    <a:cubicBezTo>
                      <a:pt x="4696460" y="1558290"/>
                      <a:pt x="5232400" y="1441450"/>
                      <a:pt x="5551170" y="1366520"/>
                    </a:cubicBezTo>
                    <a:cubicBezTo>
                      <a:pt x="5734050" y="1323340"/>
                      <a:pt x="5800090" y="1308100"/>
                      <a:pt x="5981700" y="1259840"/>
                    </a:cubicBezTo>
                    <a:cubicBezTo>
                      <a:pt x="6297930" y="1176020"/>
                      <a:pt x="6860540" y="999490"/>
                      <a:pt x="7274560" y="895350"/>
                    </a:cubicBezTo>
                    <a:cubicBezTo>
                      <a:pt x="7651750" y="801370"/>
                      <a:pt x="8105140" y="717550"/>
                      <a:pt x="8362950" y="656590"/>
                    </a:cubicBezTo>
                    <a:cubicBezTo>
                      <a:pt x="8505190" y="622300"/>
                      <a:pt x="8580120" y="605790"/>
                      <a:pt x="8693150" y="572770"/>
                    </a:cubicBezTo>
                    <a:cubicBezTo>
                      <a:pt x="8813800" y="537210"/>
                      <a:pt x="8928100" y="483870"/>
                      <a:pt x="9062720" y="447040"/>
                    </a:cubicBezTo>
                    <a:cubicBezTo>
                      <a:pt x="9220200" y="403860"/>
                      <a:pt x="9462770" y="373380"/>
                      <a:pt x="9583420" y="339090"/>
                    </a:cubicBezTo>
                    <a:cubicBezTo>
                      <a:pt x="9650730" y="320040"/>
                      <a:pt x="9683750" y="297180"/>
                      <a:pt x="9735820" y="284480"/>
                    </a:cubicBezTo>
                    <a:cubicBezTo>
                      <a:pt x="9787890" y="270510"/>
                      <a:pt x="9834880" y="273050"/>
                      <a:pt x="9897110" y="259080"/>
                    </a:cubicBezTo>
                    <a:cubicBezTo>
                      <a:pt x="9987280" y="238760"/>
                      <a:pt x="10107930" y="195580"/>
                      <a:pt x="10224770" y="165100"/>
                    </a:cubicBezTo>
                    <a:cubicBezTo>
                      <a:pt x="10358120" y="130810"/>
                      <a:pt x="10572750" y="107950"/>
                      <a:pt x="10657840" y="67310"/>
                    </a:cubicBezTo>
                    <a:cubicBezTo>
                      <a:pt x="10699750" y="46990"/>
                      <a:pt x="10720070" y="5080"/>
                      <a:pt x="10740390" y="1270"/>
                    </a:cubicBezTo>
                    <a:cubicBezTo>
                      <a:pt x="10749280" y="0"/>
                      <a:pt x="10758170" y="3810"/>
                      <a:pt x="10763250" y="8890"/>
                    </a:cubicBezTo>
                    <a:cubicBezTo>
                      <a:pt x="10768330" y="13970"/>
                      <a:pt x="10770870" y="24130"/>
                      <a:pt x="10769600" y="30480"/>
                    </a:cubicBezTo>
                    <a:cubicBezTo>
                      <a:pt x="10768330" y="36830"/>
                      <a:pt x="10761980" y="46990"/>
                      <a:pt x="10755630" y="49530"/>
                    </a:cubicBezTo>
                    <a:cubicBezTo>
                      <a:pt x="10749280" y="52070"/>
                      <a:pt x="10737850" y="52070"/>
                      <a:pt x="10731500" y="48260"/>
                    </a:cubicBezTo>
                    <a:cubicBezTo>
                      <a:pt x="10725150" y="44450"/>
                      <a:pt x="10720070" y="34290"/>
                      <a:pt x="10720070" y="27940"/>
                    </a:cubicBezTo>
                    <a:cubicBezTo>
                      <a:pt x="10720070" y="20320"/>
                      <a:pt x="10725150" y="10160"/>
                      <a:pt x="10730230" y="6350"/>
                    </a:cubicBezTo>
                    <a:cubicBezTo>
                      <a:pt x="10735310" y="2540"/>
                      <a:pt x="10746740" y="0"/>
                      <a:pt x="10753090" y="2540"/>
                    </a:cubicBezTo>
                    <a:cubicBezTo>
                      <a:pt x="10759440" y="5080"/>
                      <a:pt x="10768330" y="13970"/>
                      <a:pt x="10769600" y="20320"/>
                    </a:cubicBezTo>
                    <a:cubicBezTo>
                      <a:pt x="10770870" y="26670"/>
                      <a:pt x="10769600" y="34290"/>
                      <a:pt x="10764520" y="43180"/>
                    </a:cubicBezTo>
                    <a:cubicBezTo>
                      <a:pt x="10751820" y="62230"/>
                      <a:pt x="10716260" y="92710"/>
                      <a:pt x="10670540" y="114300"/>
                    </a:cubicBezTo>
                    <a:cubicBezTo>
                      <a:pt x="10581640" y="156210"/>
                      <a:pt x="10373360" y="179070"/>
                      <a:pt x="10238740" y="213360"/>
                    </a:cubicBezTo>
                    <a:cubicBezTo>
                      <a:pt x="10119360" y="243840"/>
                      <a:pt x="9994900" y="289560"/>
                      <a:pt x="9904730" y="309880"/>
                    </a:cubicBezTo>
                    <a:cubicBezTo>
                      <a:pt x="9845040" y="322580"/>
                      <a:pt x="9803130" y="320040"/>
                      <a:pt x="9752330" y="332740"/>
                    </a:cubicBezTo>
                    <a:cubicBezTo>
                      <a:pt x="9698990" y="346710"/>
                      <a:pt x="9662160" y="370840"/>
                      <a:pt x="9592310" y="389890"/>
                    </a:cubicBezTo>
                    <a:cubicBezTo>
                      <a:pt x="9470390" y="424180"/>
                      <a:pt x="9235440" y="453390"/>
                      <a:pt x="9079230" y="495300"/>
                    </a:cubicBezTo>
                    <a:cubicBezTo>
                      <a:pt x="8943340" y="532130"/>
                      <a:pt x="8827770" y="586740"/>
                      <a:pt x="8705850" y="622300"/>
                    </a:cubicBezTo>
                    <a:cubicBezTo>
                      <a:pt x="8592820" y="656590"/>
                      <a:pt x="8516620" y="673100"/>
                      <a:pt x="8373110" y="707390"/>
                    </a:cubicBezTo>
                    <a:cubicBezTo>
                      <a:pt x="8116570" y="768350"/>
                      <a:pt x="7665720" y="849630"/>
                      <a:pt x="7289800" y="943610"/>
                    </a:cubicBezTo>
                    <a:cubicBezTo>
                      <a:pt x="6875780" y="1046480"/>
                      <a:pt x="6459220" y="1191260"/>
                      <a:pt x="5993130" y="1309370"/>
                    </a:cubicBezTo>
                    <a:cubicBezTo>
                      <a:pt x="5455920" y="1446530"/>
                      <a:pt x="4817110" y="1582420"/>
                      <a:pt x="4245610" y="1706880"/>
                    </a:cubicBezTo>
                    <a:cubicBezTo>
                      <a:pt x="3696970" y="1826260"/>
                      <a:pt x="2992120" y="1972310"/>
                      <a:pt x="2627630" y="2039620"/>
                    </a:cubicBezTo>
                    <a:cubicBezTo>
                      <a:pt x="2443480" y="2073910"/>
                      <a:pt x="2382520" y="2086610"/>
                      <a:pt x="2209800" y="2106930"/>
                    </a:cubicBezTo>
                    <a:cubicBezTo>
                      <a:pt x="1931670" y="2139950"/>
                      <a:pt x="1417320" y="2180590"/>
                      <a:pt x="1116330" y="2190750"/>
                    </a:cubicBezTo>
                    <a:cubicBezTo>
                      <a:pt x="906780" y="2197100"/>
                      <a:pt x="755650" y="2192020"/>
                      <a:pt x="580390" y="2184400"/>
                    </a:cubicBezTo>
                    <a:cubicBezTo>
                      <a:pt x="411480" y="2176780"/>
                      <a:pt x="172720" y="2171700"/>
                      <a:pt x="81280" y="2148840"/>
                    </a:cubicBezTo>
                    <a:cubicBezTo>
                      <a:pt x="44450" y="2139950"/>
                      <a:pt x="16510" y="2129790"/>
                      <a:pt x="6350" y="2115820"/>
                    </a:cubicBezTo>
                    <a:cubicBezTo>
                      <a:pt x="0" y="2108200"/>
                      <a:pt x="0" y="2094230"/>
                      <a:pt x="3810" y="2087880"/>
                    </a:cubicBezTo>
                    <a:cubicBezTo>
                      <a:pt x="8890" y="2080260"/>
                      <a:pt x="35560" y="2076450"/>
                      <a:pt x="35560" y="2076450"/>
                    </a:cubicBezTo>
                  </a:path>
                </a:pathLst>
              </a:custGeom>
              <a:solidFill>
                <a:srgbClr val="A4E473"/>
              </a:solidFill>
              <a:ln cap="sq">
                <a:noFill/>
                <a:prstDash val="solid"/>
                <a:miter/>
              </a:ln>
            </p:spPr>
          </p:sp>
        </p:grpSp>
      </p:grpSp>
      <p:sp>
        <p:nvSpPr>
          <p:cNvPr id="48" name="AutoShape 48"/>
          <p:cNvSpPr/>
          <p:nvPr/>
        </p:nvSpPr>
        <p:spPr>
          <a:xfrm>
            <a:off x="978321" y="1309688"/>
            <a:ext cx="8218233" cy="0"/>
          </a:xfrm>
          <a:prstGeom prst="line">
            <a:avLst/>
          </a:prstGeom>
          <a:ln w="9525" cap="flat">
            <a:solidFill>
              <a:srgbClr val="000000"/>
            </a:solidFill>
            <a:prstDash val="solid"/>
            <a:headEnd type="none" w="sm" len="sm"/>
            <a:tailEnd type="none" w="sm" len="sm"/>
          </a:ln>
        </p:spPr>
      </p:sp>
      <p:grpSp>
        <p:nvGrpSpPr>
          <p:cNvPr id="49" name="Group 49"/>
          <p:cNvGrpSpPr/>
          <p:nvPr/>
        </p:nvGrpSpPr>
        <p:grpSpPr>
          <a:xfrm>
            <a:off x="16602691" y="9415331"/>
            <a:ext cx="2877901" cy="2492276"/>
            <a:chOff x="0" y="0"/>
            <a:chExt cx="3837201" cy="3323034"/>
          </a:xfrm>
        </p:grpSpPr>
        <p:grpSp>
          <p:nvGrpSpPr>
            <p:cNvPr id="50" name="Group 50"/>
            <p:cNvGrpSpPr/>
            <p:nvPr/>
          </p:nvGrpSpPr>
          <p:grpSpPr>
            <a:xfrm>
              <a:off x="0" y="0"/>
              <a:ext cx="3837201" cy="3323034"/>
              <a:chOff x="0" y="0"/>
              <a:chExt cx="3619627" cy="3134614"/>
            </a:xfrm>
          </p:grpSpPr>
          <p:sp>
            <p:nvSpPr>
              <p:cNvPr id="51" name="Freeform 5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52" name="TextBox 52"/>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21 / 35</a:t>
              </a:r>
            </a:p>
          </p:txBody>
        </p:sp>
      </p:grpSp>
      <p:sp>
        <p:nvSpPr>
          <p:cNvPr id="53" name="TextBox 53"/>
          <p:cNvSpPr txBox="1"/>
          <p:nvPr/>
        </p:nvSpPr>
        <p:spPr>
          <a:xfrm>
            <a:off x="1255248" y="2191425"/>
            <a:ext cx="4675483" cy="563880"/>
          </a:xfrm>
          <a:prstGeom prst="rect">
            <a:avLst/>
          </a:prstGeom>
        </p:spPr>
        <p:txBody>
          <a:bodyPr lIns="0" tIns="0" rIns="0" bIns="0" rtlCol="0" anchor="t">
            <a:spAutoFit/>
          </a:bodyPr>
          <a:lstStyle/>
          <a:p>
            <a:pPr>
              <a:lnSpc>
                <a:spcPts val="4620"/>
              </a:lnSpc>
            </a:pPr>
            <a:r>
              <a:rPr lang="en-US" sz="3300">
                <a:solidFill>
                  <a:srgbClr val="000000"/>
                </a:solidFill>
                <a:latin typeface="Canva Sans Bold"/>
              </a:rPr>
              <a:t>Tính toán metrics</a:t>
            </a:r>
          </a:p>
        </p:txBody>
      </p:sp>
      <p:sp>
        <p:nvSpPr>
          <p:cNvPr id="54" name="TextBox 54"/>
          <p:cNvSpPr txBox="1"/>
          <p:nvPr/>
        </p:nvSpPr>
        <p:spPr>
          <a:xfrm>
            <a:off x="1094854" y="1387756"/>
            <a:ext cx="4208115" cy="528320"/>
          </a:xfrm>
          <a:prstGeom prst="rect">
            <a:avLst/>
          </a:prstGeom>
        </p:spPr>
        <p:txBody>
          <a:bodyPr lIns="0" tIns="0" rIns="0" bIns="0" rtlCol="0" anchor="t">
            <a:spAutoFit/>
          </a:bodyPr>
          <a:lstStyle/>
          <a:p>
            <a:pPr algn="ctr">
              <a:lnSpc>
                <a:spcPts val="4480"/>
              </a:lnSpc>
            </a:pPr>
            <a:r>
              <a:rPr lang="en-US" sz="3200">
                <a:solidFill>
                  <a:srgbClr val="000000"/>
                </a:solidFill>
                <a:latin typeface="Muli Bold"/>
              </a:rPr>
              <a:t>2. Triển khai hệ thống</a:t>
            </a:r>
          </a:p>
        </p:txBody>
      </p:sp>
      <p:sp>
        <p:nvSpPr>
          <p:cNvPr id="55" name="TextBox 55"/>
          <p:cNvSpPr txBox="1"/>
          <p:nvPr/>
        </p:nvSpPr>
        <p:spPr>
          <a:xfrm>
            <a:off x="1028700" y="666750"/>
            <a:ext cx="6975888" cy="561975"/>
          </a:xfrm>
          <a:prstGeom prst="rect">
            <a:avLst/>
          </a:prstGeom>
        </p:spPr>
        <p:txBody>
          <a:bodyPr lIns="0" tIns="0" rIns="0" bIns="0" rtlCol="0" anchor="t">
            <a:spAutoFit/>
          </a:bodyPr>
          <a:lstStyle/>
          <a:p>
            <a:pPr>
              <a:lnSpc>
                <a:spcPts val="4440"/>
              </a:lnSpc>
              <a:spcBef>
                <a:spcPct val="0"/>
              </a:spcBef>
            </a:pPr>
            <a:r>
              <a:rPr lang="en-US" sz="3700" spc="-37">
                <a:solidFill>
                  <a:srgbClr val="000000"/>
                </a:solidFill>
                <a:latin typeface="Muli Bold"/>
              </a:rPr>
              <a:t>III. Triển khai và thực hiện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802965" y="-785647"/>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3243939" y="-458879"/>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AutoShape 6"/>
          <p:cNvSpPr/>
          <p:nvPr/>
        </p:nvSpPr>
        <p:spPr>
          <a:xfrm>
            <a:off x="978321" y="1290638"/>
            <a:ext cx="8218233" cy="0"/>
          </a:xfrm>
          <a:prstGeom prst="line">
            <a:avLst/>
          </a:prstGeom>
          <a:ln w="9525" cap="flat">
            <a:solidFill>
              <a:srgbClr val="000000"/>
            </a:solidFill>
            <a:prstDash val="solid"/>
            <a:headEnd type="none" w="sm" len="sm"/>
            <a:tailEnd type="none" w="sm" len="sm"/>
          </a:ln>
        </p:spPr>
      </p:sp>
      <p:sp>
        <p:nvSpPr>
          <p:cNvPr id="7" name="Freeform 7"/>
          <p:cNvSpPr/>
          <p:nvPr/>
        </p:nvSpPr>
        <p:spPr>
          <a:xfrm>
            <a:off x="3858695" y="5547515"/>
            <a:ext cx="10791710" cy="4483556"/>
          </a:xfrm>
          <a:custGeom>
            <a:avLst/>
            <a:gdLst/>
            <a:ahLst/>
            <a:cxnLst/>
            <a:rect l="l" t="t" r="r" b="b"/>
            <a:pathLst>
              <a:path w="10791710" h="4483556">
                <a:moveTo>
                  <a:pt x="0" y="0"/>
                </a:moveTo>
                <a:lnTo>
                  <a:pt x="10791709" y="0"/>
                </a:lnTo>
                <a:lnTo>
                  <a:pt x="10791709" y="4483557"/>
                </a:lnTo>
                <a:lnTo>
                  <a:pt x="0" y="4483557"/>
                </a:lnTo>
                <a:lnTo>
                  <a:pt x="0" y="0"/>
                </a:lnTo>
                <a:close/>
              </a:path>
            </a:pathLst>
          </a:custGeom>
          <a:blipFill>
            <a:blip r:embed="rId2"/>
            <a:stretch>
              <a:fillRect/>
            </a:stretch>
          </a:blipFill>
        </p:spPr>
      </p:sp>
      <p:sp>
        <p:nvSpPr>
          <p:cNvPr id="8" name="TextBox 8"/>
          <p:cNvSpPr txBox="1"/>
          <p:nvPr/>
        </p:nvSpPr>
        <p:spPr>
          <a:xfrm>
            <a:off x="1028700" y="2185190"/>
            <a:ext cx="16416647" cy="3181350"/>
          </a:xfrm>
          <a:prstGeom prst="rect">
            <a:avLst/>
          </a:prstGeom>
        </p:spPr>
        <p:txBody>
          <a:bodyPr lIns="0" tIns="0" rIns="0" bIns="0" rtlCol="0" anchor="t">
            <a:spAutoFit/>
          </a:bodyPr>
          <a:lstStyle/>
          <a:p>
            <a:pPr marL="647702" lvl="1" indent="-323851">
              <a:lnSpc>
                <a:spcPts val="4200"/>
              </a:lnSpc>
              <a:spcBef>
                <a:spcPct val="0"/>
              </a:spcBef>
              <a:buFont typeface="Arial"/>
              <a:buChar char="•"/>
            </a:pPr>
            <a:r>
              <a:rPr lang="en-US" sz="3000">
                <a:solidFill>
                  <a:srgbClr val="000000"/>
                </a:solidFill>
                <a:latin typeface="Muli Bold"/>
              </a:rPr>
              <a:t>Kịch bản test 1:  Truy xuất dữ liệu không có trong database</a:t>
            </a:r>
          </a:p>
          <a:p>
            <a:pPr>
              <a:lnSpc>
                <a:spcPts val="4200"/>
              </a:lnSpc>
            </a:pPr>
            <a:r>
              <a:rPr lang="en-US" sz="3000">
                <a:solidFill>
                  <a:srgbClr val="000000"/>
                </a:solidFill>
                <a:latin typeface="Muli"/>
              </a:rPr>
              <a:t>        - 1104 Resquest test đến gateway GET /customer/ (lấy tất cả thông tin khách hàng)</a:t>
            </a:r>
          </a:p>
          <a:p>
            <a:pPr>
              <a:lnSpc>
                <a:spcPts val="4200"/>
              </a:lnSpc>
              <a:spcBef>
                <a:spcPct val="0"/>
              </a:spcBef>
            </a:pPr>
            <a:r>
              <a:rPr lang="en-US" sz="3000">
                <a:solidFill>
                  <a:srgbClr val="000000"/>
                </a:solidFill>
                <a:latin typeface="Muli"/>
              </a:rPr>
              <a:t>        - 100 request test đến gateway GET /customer/10 (truy xuất thông tin khách hàng mà không tồn tại trong CSDL có id=10)</a:t>
            </a:r>
          </a:p>
          <a:p>
            <a:pPr marL="1943105" lvl="3" indent="-485776">
              <a:lnSpc>
                <a:spcPts val="4200"/>
              </a:lnSpc>
              <a:spcBef>
                <a:spcPct val="0"/>
              </a:spcBef>
              <a:buFont typeface="Arial"/>
              <a:buChar char="￭"/>
            </a:pPr>
            <a:r>
              <a:rPr lang="en-US" sz="3000">
                <a:solidFill>
                  <a:srgbClr val="000000"/>
                </a:solidFill>
                <a:latin typeface="Muli"/>
              </a:rPr>
              <a:t>Bắt đầu: 2023-10-23 21:57:00</a:t>
            </a:r>
          </a:p>
          <a:p>
            <a:pPr marL="1943105" lvl="3" indent="-485776" algn="l">
              <a:lnSpc>
                <a:spcPts val="4200"/>
              </a:lnSpc>
              <a:spcBef>
                <a:spcPct val="0"/>
              </a:spcBef>
              <a:buFont typeface="Arial"/>
              <a:buChar char="￭"/>
            </a:pPr>
            <a:r>
              <a:rPr lang="en-US" sz="3000">
                <a:solidFill>
                  <a:srgbClr val="000000"/>
                </a:solidFill>
                <a:latin typeface="Muli"/>
              </a:rPr>
              <a:t>Thời gian truy vấn: 2023-10-23 21:21:00 – 2023-10-23 22:11:00 (50 phút)</a:t>
            </a:r>
          </a:p>
        </p:txBody>
      </p:sp>
      <p:sp>
        <p:nvSpPr>
          <p:cNvPr id="9" name="TextBox 9"/>
          <p:cNvSpPr txBox="1"/>
          <p:nvPr/>
        </p:nvSpPr>
        <p:spPr>
          <a:xfrm>
            <a:off x="1028700" y="1362673"/>
            <a:ext cx="3616467" cy="521335"/>
          </a:xfrm>
          <a:prstGeom prst="rect">
            <a:avLst/>
          </a:prstGeom>
        </p:spPr>
        <p:txBody>
          <a:bodyPr lIns="0" tIns="0" rIns="0" bIns="0" rtlCol="0" anchor="t">
            <a:spAutoFit/>
          </a:bodyPr>
          <a:lstStyle/>
          <a:p>
            <a:pPr>
              <a:lnSpc>
                <a:spcPts val="4340"/>
              </a:lnSpc>
            </a:pPr>
            <a:r>
              <a:rPr lang="en-US" sz="3100">
                <a:solidFill>
                  <a:srgbClr val="000000"/>
                </a:solidFill>
                <a:latin typeface="Muli Bold"/>
              </a:rPr>
              <a:t>3. Thực nghiệm</a:t>
            </a:r>
          </a:p>
        </p:txBody>
      </p:sp>
      <p:sp>
        <p:nvSpPr>
          <p:cNvPr id="10" name="TextBox 10"/>
          <p:cNvSpPr txBox="1"/>
          <p:nvPr/>
        </p:nvSpPr>
        <p:spPr>
          <a:xfrm>
            <a:off x="1028700" y="666750"/>
            <a:ext cx="7854917" cy="571500"/>
          </a:xfrm>
          <a:prstGeom prst="rect">
            <a:avLst/>
          </a:prstGeom>
        </p:spPr>
        <p:txBody>
          <a:bodyPr lIns="0" tIns="0" rIns="0" bIns="0" rtlCol="0" anchor="t">
            <a:spAutoFit/>
          </a:bodyPr>
          <a:lstStyle/>
          <a:p>
            <a:pPr>
              <a:lnSpc>
                <a:spcPts val="4560"/>
              </a:lnSpc>
              <a:spcBef>
                <a:spcPct val="0"/>
              </a:spcBef>
            </a:pPr>
            <a:r>
              <a:rPr lang="en-US" sz="3800" spc="-38">
                <a:solidFill>
                  <a:srgbClr val="000000"/>
                </a:solidFill>
                <a:latin typeface="Muli Bold"/>
              </a:rPr>
              <a:t>III. Triển khai và thực hiện</a:t>
            </a:r>
          </a:p>
        </p:txBody>
      </p:sp>
      <p:grpSp>
        <p:nvGrpSpPr>
          <p:cNvPr id="11" name="Group 11"/>
          <p:cNvGrpSpPr/>
          <p:nvPr/>
        </p:nvGrpSpPr>
        <p:grpSpPr>
          <a:xfrm>
            <a:off x="16602691" y="9415331"/>
            <a:ext cx="2877901" cy="2492276"/>
            <a:chOff x="0" y="0"/>
            <a:chExt cx="3837201" cy="3323034"/>
          </a:xfrm>
        </p:grpSpPr>
        <p:grpSp>
          <p:nvGrpSpPr>
            <p:cNvPr id="12" name="Group 12"/>
            <p:cNvGrpSpPr/>
            <p:nvPr/>
          </p:nvGrpSpPr>
          <p:grpSpPr>
            <a:xfrm>
              <a:off x="0" y="0"/>
              <a:ext cx="3837201" cy="3323034"/>
              <a:chOff x="0" y="0"/>
              <a:chExt cx="3619627" cy="3134614"/>
            </a:xfrm>
          </p:grpSpPr>
          <p:sp>
            <p:nvSpPr>
              <p:cNvPr id="13" name="Freeform 1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4" name="TextBox 14"/>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22 / 35</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TextBox 6"/>
          <p:cNvSpPr txBox="1"/>
          <p:nvPr/>
        </p:nvSpPr>
        <p:spPr>
          <a:xfrm>
            <a:off x="825515" y="1881123"/>
            <a:ext cx="8143296" cy="422274"/>
          </a:xfrm>
          <a:prstGeom prst="rect">
            <a:avLst/>
          </a:prstGeom>
        </p:spPr>
        <p:txBody>
          <a:bodyPr lIns="0" tIns="0" rIns="0" bIns="0" rtlCol="0" anchor="t">
            <a:spAutoFit/>
          </a:bodyPr>
          <a:lstStyle/>
          <a:p>
            <a:pPr marL="539754" lvl="1" indent="-269877">
              <a:lnSpc>
                <a:spcPts val="3500"/>
              </a:lnSpc>
              <a:buFont typeface="Arial"/>
              <a:buChar char="•"/>
            </a:pPr>
            <a:r>
              <a:rPr lang="en-US" sz="2500">
                <a:solidFill>
                  <a:srgbClr val="000000"/>
                </a:solidFill>
                <a:latin typeface="Muli Bold"/>
              </a:rPr>
              <a:t>Kết quả: Service map với test 1</a:t>
            </a:r>
          </a:p>
        </p:txBody>
      </p:sp>
      <p:grpSp>
        <p:nvGrpSpPr>
          <p:cNvPr id="7" name="Group 7"/>
          <p:cNvGrpSpPr/>
          <p:nvPr/>
        </p:nvGrpSpPr>
        <p:grpSpPr>
          <a:xfrm>
            <a:off x="9474201" y="118295"/>
            <a:ext cx="7606496" cy="9703282"/>
            <a:chOff x="0" y="0"/>
            <a:chExt cx="10141995" cy="12937709"/>
          </a:xfrm>
        </p:grpSpPr>
        <p:sp>
          <p:nvSpPr>
            <p:cNvPr id="8" name="Freeform 8"/>
            <p:cNvSpPr/>
            <p:nvPr/>
          </p:nvSpPr>
          <p:spPr>
            <a:xfrm>
              <a:off x="141241" y="7615764"/>
              <a:ext cx="10000755" cy="5321945"/>
            </a:xfrm>
            <a:custGeom>
              <a:avLst/>
              <a:gdLst/>
              <a:ahLst/>
              <a:cxnLst/>
              <a:rect l="l" t="t" r="r" b="b"/>
              <a:pathLst>
                <a:path w="10000755" h="5321945">
                  <a:moveTo>
                    <a:pt x="0" y="0"/>
                  </a:moveTo>
                  <a:lnTo>
                    <a:pt x="10000754" y="0"/>
                  </a:lnTo>
                  <a:lnTo>
                    <a:pt x="10000754" y="5321945"/>
                  </a:lnTo>
                  <a:lnTo>
                    <a:pt x="0" y="5321945"/>
                  </a:lnTo>
                  <a:lnTo>
                    <a:pt x="0" y="0"/>
                  </a:lnTo>
                  <a:close/>
                </a:path>
              </a:pathLst>
            </a:custGeom>
            <a:blipFill>
              <a:blip r:embed="rId2"/>
              <a:stretch>
                <a:fillRect/>
              </a:stretch>
            </a:blipFill>
          </p:spPr>
        </p:sp>
        <p:sp>
          <p:nvSpPr>
            <p:cNvPr id="9" name="Freeform 9"/>
            <p:cNvSpPr/>
            <p:nvPr/>
          </p:nvSpPr>
          <p:spPr>
            <a:xfrm>
              <a:off x="81580" y="0"/>
              <a:ext cx="4337820" cy="4521558"/>
            </a:xfrm>
            <a:custGeom>
              <a:avLst/>
              <a:gdLst/>
              <a:ahLst/>
              <a:cxnLst/>
              <a:rect l="l" t="t" r="r" b="b"/>
              <a:pathLst>
                <a:path w="4337820" h="4521558">
                  <a:moveTo>
                    <a:pt x="0" y="0"/>
                  </a:moveTo>
                  <a:lnTo>
                    <a:pt x="4337820" y="0"/>
                  </a:lnTo>
                  <a:lnTo>
                    <a:pt x="4337820" y="4521558"/>
                  </a:lnTo>
                  <a:lnTo>
                    <a:pt x="0" y="4521558"/>
                  </a:lnTo>
                  <a:lnTo>
                    <a:pt x="0" y="0"/>
                  </a:lnTo>
                  <a:close/>
                </a:path>
              </a:pathLst>
            </a:custGeom>
            <a:blipFill>
              <a:blip r:embed="rId3"/>
              <a:stretch>
                <a:fillRect/>
              </a:stretch>
            </a:blipFill>
          </p:spPr>
        </p:sp>
        <p:sp>
          <p:nvSpPr>
            <p:cNvPr id="10" name="Freeform 10"/>
            <p:cNvSpPr/>
            <p:nvPr/>
          </p:nvSpPr>
          <p:spPr>
            <a:xfrm>
              <a:off x="0" y="3987691"/>
              <a:ext cx="4040724" cy="5117180"/>
            </a:xfrm>
            <a:custGeom>
              <a:avLst/>
              <a:gdLst/>
              <a:ahLst/>
              <a:cxnLst/>
              <a:rect l="l" t="t" r="r" b="b"/>
              <a:pathLst>
                <a:path w="4040724" h="5117180">
                  <a:moveTo>
                    <a:pt x="0" y="0"/>
                  </a:moveTo>
                  <a:lnTo>
                    <a:pt x="4040724" y="0"/>
                  </a:lnTo>
                  <a:lnTo>
                    <a:pt x="4040724" y="5117179"/>
                  </a:lnTo>
                  <a:lnTo>
                    <a:pt x="0" y="5117179"/>
                  </a:lnTo>
                  <a:lnTo>
                    <a:pt x="0" y="0"/>
                  </a:lnTo>
                  <a:close/>
                </a:path>
              </a:pathLst>
            </a:custGeom>
            <a:blipFill>
              <a:blip r:embed="rId4"/>
              <a:stretch>
                <a:fillRect/>
              </a:stretch>
            </a:blipFill>
          </p:spPr>
        </p:sp>
      </p:grpSp>
      <p:sp>
        <p:nvSpPr>
          <p:cNvPr id="11" name="TextBox 11"/>
          <p:cNvSpPr txBox="1"/>
          <p:nvPr/>
        </p:nvSpPr>
        <p:spPr>
          <a:xfrm>
            <a:off x="1028700" y="1261709"/>
            <a:ext cx="2985080" cy="438785"/>
          </a:xfrm>
          <a:prstGeom prst="rect">
            <a:avLst/>
          </a:prstGeom>
        </p:spPr>
        <p:txBody>
          <a:bodyPr lIns="0" tIns="0" rIns="0" bIns="0" rtlCol="0" anchor="t">
            <a:spAutoFit/>
          </a:bodyPr>
          <a:lstStyle/>
          <a:p>
            <a:pPr marL="0" lvl="0" indent="0" algn="l">
              <a:lnSpc>
                <a:spcPts val="3640"/>
              </a:lnSpc>
              <a:spcBef>
                <a:spcPct val="0"/>
              </a:spcBef>
            </a:pPr>
            <a:r>
              <a:rPr lang="en-US" sz="2600" u="none" strike="noStrike">
                <a:solidFill>
                  <a:srgbClr val="000000"/>
                </a:solidFill>
                <a:latin typeface="Muli Bold"/>
              </a:rPr>
              <a:t>3. Thực nghiệm</a:t>
            </a:r>
          </a:p>
        </p:txBody>
      </p:sp>
      <p:sp>
        <p:nvSpPr>
          <p:cNvPr id="12" name="TextBox 12"/>
          <p:cNvSpPr txBox="1"/>
          <p:nvPr/>
        </p:nvSpPr>
        <p:spPr>
          <a:xfrm>
            <a:off x="1028700" y="676275"/>
            <a:ext cx="11673852" cy="476250"/>
          </a:xfrm>
          <a:prstGeom prst="rect">
            <a:avLst/>
          </a:prstGeom>
        </p:spPr>
        <p:txBody>
          <a:bodyPr lIns="0" tIns="0" rIns="0" bIns="0" rtlCol="0" anchor="t">
            <a:spAutoFit/>
          </a:bodyPr>
          <a:lstStyle/>
          <a:p>
            <a:pPr>
              <a:lnSpc>
                <a:spcPts val="3840"/>
              </a:lnSpc>
              <a:spcBef>
                <a:spcPct val="0"/>
              </a:spcBef>
            </a:pPr>
            <a:r>
              <a:rPr lang="en-US" sz="3200" spc="-32">
                <a:solidFill>
                  <a:srgbClr val="000000"/>
                </a:solidFill>
                <a:latin typeface="Muli Bold"/>
              </a:rPr>
              <a:t>III. Triển khai và thực hiện</a:t>
            </a:r>
          </a:p>
        </p:txBody>
      </p:sp>
      <p:sp>
        <p:nvSpPr>
          <p:cNvPr id="13" name="AutoShape 13"/>
          <p:cNvSpPr/>
          <p:nvPr/>
        </p:nvSpPr>
        <p:spPr>
          <a:xfrm>
            <a:off x="978321" y="1187980"/>
            <a:ext cx="6733702" cy="0"/>
          </a:xfrm>
          <a:prstGeom prst="line">
            <a:avLst/>
          </a:prstGeom>
          <a:ln w="9525" cap="flat">
            <a:solidFill>
              <a:srgbClr val="000000"/>
            </a:solidFill>
            <a:prstDash val="solid"/>
            <a:headEnd type="none" w="sm" len="sm"/>
            <a:tailEnd type="none" w="sm" len="sm"/>
          </a:ln>
        </p:spPr>
      </p:sp>
      <p:grpSp>
        <p:nvGrpSpPr>
          <p:cNvPr id="14" name="Group 14"/>
          <p:cNvGrpSpPr/>
          <p:nvPr/>
        </p:nvGrpSpPr>
        <p:grpSpPr>
          <a:xfrm>
            <a:off x="825515" y="2564672"/>
            <a:ext cx="10325001" cy="6630852"/>
            <a:chOff x="0" y="0"/>
            <a:chExt cx="13766668" cy="8841136"/>
          </a:xfrm>
        </p:grpSpPr>
        <p:sp>
          <p:nvSpPr>
            <p:cNvPr id="15" name="Freeform 15"/>
            <p:cNvSpPr/>
            <p:nvPr/>
          </p:nvSpPr>
          <p:spPr>
            <a:xfrm>
              <a:off x="0" y="0"/>
              <a:ext cx="11091313" cy="8841136"/>
            </a:xfrm>
            <a:custGeom>
              <a:avLst/>
              <a:gdLst/>
              <a:ahLst/>
              <a:cxnLst/>
              <a:rect l="l" t="t" r="r" b="b"/>
              <a:pathLst>
                <a:path w="11091313" h="8841136">
                  <a:moveTo>
                    <a:pt x="0" y="0"/>
                  </a:moveTo>
                  <a:lnTo>
                    <a:pt x="11091313" y="0"/>
                  </a:lnTo>
                  <a:lnTo>
                    <a:pt x="11091313" y="8841136"/>
                  </a:lnTo>
                  <a:lnTo>
                    <a:pt x="0" y="8841136"/>
                  </a:lnTo>
                  <a:lnTo>
                    <a:pt x="0" y="0"/>
                  </a:lnTo>
                  <a:close/>
                </a:path>
              </a:pathLst>
            </a:custGeom>
            <a:blipFill>
              <a:blip r:embed="rId5"/>
              <a:stretch>
                <a:fillRect r="-5534"/>
              </a:stretch>
            </a:blipFill>
          </p:spPr>
        </p:sp>
        <p:sp>
          <p:nvSpPr>
            <p:cNvPr id="16" name="TextBox 16"/>
            <p:cNvSpPr txBox="1"/>
            <p:nvPr/>
          </p:nvSpPr>
          <p:spPr>
            <a:xfrm>
              <a:off x="8415958" y="6145319"/>
              <a:ext cx="5350710" cy="355177"/>
            </a:xfrm>
            <a:prstGeom prst="rect">
              <a:avLst/>
            </a:prstGeom>
          </p:spPr>
          <p:txBody>
            <a:bodyPr lIns="0" tIns="0" rIns="0" bIns="0" rtlCol="0" anchor="t">
              <a:spAutoFit/>
            </a:bodyPr>
            <a:lstStyle/>
            <a:p>
              <a:pPr>
                <a:lnSpc>
                  <a:spcPts val="2380"/>
                </a:lnSpc>
                <a:spcBef>
                  <a:spcPct val="0"/>
                </a:spcBef>
              </a:pPr>
              <a:r>
                <a:rPr lang="en-US" sz="1700">
                  <a:solidFill>
                    <a:srgbClr val="2C3B3B"/>
                  </a:solidFill>
                  <a:latin typeface="Muli Bold"/>
                </a:rPr>
                <a:t>Thời gian đáp ứng trung bình</a:t>
              </a:r>
            </a:p>
          </p:txBody>
        </p:sp>
        <p:sp>
          <p:nvSpPr>
            <p:cNvPr id="17" name="TextBox 17"/>
            <p:cNvSpPr txBox="1"/>
            <p:nvPr/>
          </p:nvSpPr>
          <p:spPr>
            <a:xfrm>
              <a:off x="8504854" y="6889049"/>
              <a:ext cx="3026728" cy="355177"/>
            </a:xfrm>
            <a:prstGeom prst="rect">
              <a:avLst/>
            </a:prstGeom>
          </p:spPr>
          <p:txBody>
            <a:bodyPr lIns="0" tIns="0" rIns="0" bIns="0" rtlCol="0" anchor="t">
              <a:spAutoFit/>
            </a:bodyPr>
            <a:lstStyle/>
            <a:p>
              <a:pPr marL="0" lvl="0" indent="0" algn="l">
                <a:lnSpc>
                  <a:spcPts val="2380"/>
                </a:lnSpc>
                <a:spcBef>
                  <a:spcPct val="0"/>
                </a:spcBef>
              </a:pPr>
              <a:r>
                <a:rPr lang="en-US" sz="1700" u="none" strike="noStrike">
                  <a:solidFill>
                    <a:srgbClr val="2C3B3B"/>
                  </a:solidFill>
                  <a:latin typeface="Muli Bold"/>
                </a:rPr>
                <a:t>Số request/phút </a:t>
              </a:r>
            </a:p>
          </p:txBody>
        </p:sp>
        <p:sp>
          <p:nvSpPr>
            <p:cNvPr id="18" name="TextBox 18"/>
            <p:cNvSpPr txBox="1"/>
            <p:nvPr/>
          </p:nvSpPr>
          <p:spPr>
            <a:xfrm>
              <a:off x="8620256" y="8140738"/>
              <a:ext cx="1500761" cy="355177"/>
            </a:xfrm>
            <a:prstGeom prst="rect">
              <a:avLst/>
            </a:prstGeom>
          </p:spPr>
          <p:txBody>
            <a:bodyPr lIns="0" tIns="0" rIns="0" bIns="0" rtlCol="0" anchor="t">
              <a:spAutoFit/>
            </a:bodyPr>
            <a:lstStyle/>
            <a:p>
              <a:pPr marL="0" lvl="0" indent="0" algn="l">
                <a:lnSpc>
                  <a:spcPts val="2380"/>
                </a:lnSpc>
                <a:spcBef>
                  <a:spcPct val="0"/>
                </a:spcBef>
              </a:pPr>
              <a:r>
                <a:rPr lang="en-US" sz="1700" u="none" strike="noStrike">
                  <a:solidFill>
                    <a:srgbClr val="2C3B3B"/>
                  </a:solidFill>
                  <a:latin typeface="Muli Bold"/>
                </a:rPr>
                <a:t>Tỷ lệ lỗi </a:t>
              </a:r>
            </a:p>
          </p:txBody>
        </p:sp>
        <p:sp>
          <p:nvSpPr>
            <p:cNvPr id="19" name="AutoShape 19"/>
            <p:cNvSpPr/>
            <p:nvPr/>
          </p:nvSpPr>
          <p:spPr>
            <a:xfrm flipV="1">
              <a:off x="7420232" y="6366976"/>
              <a:ext cx="1003297" cy="165500"/>
            </a:xfrm>
            <a:prstGeom prst="line">
              <a:avLst/>
            </a:prstGeom>
            <a:ln w="25400" cap="flat">
              <a:solidFill>
                <a:srgbClr val="2C3B3B"/>
              </a:solidFill>
              <a:prstDash val="solid"/>
              <a:headEnd type="triangle" w="lg" len="med"/>
              <a:tailEnd type="none" w="sm" len="sm"/>
            </a:ln>
          </p:spPr>
        </p:sp>
        <p:sp>
          <p:nvSpPr>
            <p:cNvPr id="20" name="AutoShape 20"/>
            <p:cNvSpPr/>
            <p:nvPr/>
          </p:nvSpPr>
          <p:spPr>
            <a:xfrm>
              <a:off x="7416098" y="7097972"/>
              <a:ext cx="1085313" cy="25166"/>
            </a:xfrm>
            <a:prstGeom prst="line">
              <a:avLst/>
            </a:prstGeom>
            <a:ln w="25400" cap="flat">
              <a:solidFill>
                <a:srgbClr val="2C3B3B"/>
              </a:solidFill>
              <a:prstDash val="solid"/>
              <a:headEnd type="triangle" w="lg" len="med"/>
              <a:tailEnd type="none" w="sm" len="sm"/>
            </a:ln>
          </p:spPr>
        </p:sp>
        <p:sp>
          <p:nvSpPr>
            <p:cNvPr id="21" name="AutoShape 21"/>
            <p:cNvSpPr/>
            <p:nvPr/>
          </p:nvSpPr>
          <p:spPr>
            <a:xfrm>
              <a:off x="7380065" y="8273036"/>
              <a:ext cx="1199278" cy="77050"/>
            </a:xfrm>
            <a:prstGeom prst="line">
              <a:avLst/>
            </a:prstGeom>
            <a:ln w="25400" cap="flat">
              <a:solidFill>
                <a:srgbClr val="2C3B3B"/>
              </a:solidFill>
              <a:prstDash val="solid"/>
              <a:headEnd type="triangle" w="lg" len="med"/>
              <a:tailEnd type="none" w="sm" len="sm"/>
            </a:ln>
          </p:spPr>
        </p:sp>
      </p:grpSp>
      <p:grpSp>
        <p:nvGrpSpPr>
          <p:cNvPr id="22" name="Group 22"/>
          <p:cNvGrpSpPr/>
          <p:nvPr/>
        </p:nvGrpSpPr>
        <p:grpSpPr>
          <a:xfrm>
            <a:off x="16602691" y="9415331"/>
            <a:ext cx="2877901" cy="2492276"/>
            <a:chOff x="0" y="0"/>
            <a:chExt cx="3837201" cy="3323034"/>
          </a:xfrm>
        </p:grpSpPr>
        <p:grpSp>
          <p:nvGrpSpPr>
            <p:cNvPr id="23" name="Group 23"/>
            <p:cNvGrpSpPr/>
            <p:nvPr/>
          </p:nvGrpSpPr>
          <p:grpSpPr>
            <a:xfrm>
              <a:off x="0" y="0"/>
              <a:ext cx="3837201" cy="3323034"/>
              <a:chOff x="0" y="0"/>
              <a:chExt cx="3619627" cy="3134614"/>
            </a:xfrm>
          </p:grpSpPr>
          <p:sp>
            <p:nvSpPr>
              <p:cNvPr id="24" name="Freeform 2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25" name="TextBox 25"/>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23 / 35</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4248410" y="-380131"/>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3662225" y="-1201001"/>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aphicFrame>
        <p:nvGraphicFramePr>
          <p:cNvPr id="6" name="Table 6"/>
          <p:cNvGraphicFramePr>
            <a:graphicFrameLocks noGrp="1"/>
          </p:cNvGraphicFramePr>
          <p:nvPr/>
        </p:nvGraphicFramePr>
        <p:xfrm>
          <a:off x="1487985" y="1192742"/>
          <a:ext cx="14483074" cy="4033266"/>
        </p:xfrm>
        <a:graphic>
          <a:graphicData uri="http://schemas.openxmlformats.org/drawingml/2006/table">
            <a:tbl>
              <a:tblPr/>
              <a:tblGrid>
                <a:gridCol w="1964754"/>
                <a:gridCol w="2842150"/>
                <a:gridCol w="6309806"/>
                <a:gridCol w="3366364"/>
              </a:tblGrid>
              <a:tr h="987739">
                <a:tc>
                  <a:txBody>
                    <a:bodyPr/>
                    <a:lstStyle/>
                    <a:p>
                      <a:pPr algn="ctr">
                        <a:lnSpc>
                          <a:spcPts val="3080"/>
                        </a:lnSpc>
                        <a:defRPr/>
                      </a:pPr>
                      <a:r>
                        <a:rPr lang="en-US" sz="2200">
                          <a:solidFill>
                            <a:srgbClr val="000000"/>
                          </a:solidFill>
                          <a:latin typeface="Muli Bold"/>
                        </a:rPr>
                        <a:t>Tỉ lệ lỗi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a:solidFill>
                            <a:srgbClr val="000000"/>
                          </a:solidFill>
                          <a:latin typeface="Muli Bold"/>
                        </a:rPr>
                        <a:t>Tính toán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a:solidFill>
                            <a:srgbClr val="000000"/>
                          </a:solidFill>
                          <a:latin typeface="Muli Bold"/>
                        </a:rPr>
                        <a:t>Các node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a:solidFill>
                            <a:srgbClr val="000000"/>
                          </a:solidFill>
                          <a:latin typeface="Muli Bold"/>
                        </a:rPr>
                        <a:t>Đánh giá</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028894">
                <a:tc>
                  <a:txBody>
                    <a:bodyPr/>
                    <a:lstStyle/>
                    <a:p>
                      <a:pPr algn="ctr">
                        <a:lnSpc>
                          <a:spcPts val="3080"/>
                        </a:lnSpc>
                        <a:defRPr/>
                      </a:pPr>
                      <a:r>
                        <a:rPr lang="en-US" sz="2200">
                          <a:solidFill>
                            <a:srgbClr val="000000"/>
                          </a:solidFill>
                          <a:latin typeface="Muli"/>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Muli"/>
                        </a:rPr>
                        <a:t> database_mongodb, queue, gateway_GET_/customer/, customer-service_GET_/customer/, notification-service, db_mysql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a:solidFill>
                            <a:srgbClr val="000000"/>
                          </a:solidFill>
                          <a:latin typeface="Muli"/>
                        </a:rPr>
                        <a:t>Đúng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028894">
                <a:tc>
                  <a:txBody>
                    <a:bodyPr/>
                    <a:lstStyle/>
                    <a:p>
                      <a:pPr algn="ctr">
                        <a:lnSpc>
                          <a:spcPts val="3080"/>
                        </a:lnSpc>
                        <a:defRPr/>
                      </a:pPr>
                      <a:r>
                        <a:rPr lang="en-US" sz="2200">
                          <a:solidFill>
                            <a:srgbClr val="000000"/>
                          </a:solidFill>
                          <a:latin typeface="Muli"/>
                        </a:rPr>
                        <a:t>8.31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a:solidFill>
                            <a:srgbClr val="000000"/>
                          </a:solidFill>
                          <a:latin typeface="Muli"/>
                        </a:rPr>
                        <a:t>= 100/(1104+100)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Muli"/>
                        </a:rPr>
                        <a:t>customer service, gateway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a:solidFill>
                            <a:srgbClr val="000000"/>
                          </a:solidFill>
                          <a:latin typeface="Muli"/>
                        </a:rPr>
                        <a:t>Đúng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987739">
                <a:tc>
                  <a:txBody>
                    <a:bodyPr/>
                    <a:lstStyle/>
                    <a:p>
                      <a:pPr algn="ctr">
                        <a:lnSpc>
                          <a:spcPts val="3080"/>
                        </a:lnSpc>
                        <a:defRPr/>
                      </a:pPr>
                      <a:r>
                        <a:rPr lang="en-US" sz="2200">
                          <a:solidFill>
                            <a:srgbClr val="000000"/>
                          </a:solidFill>
                          <a:latin typeface="Muli"/>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Muli"/>
                        </a:rPr>
                        <a:t>customer-service_GET_/customer/10, gateway_GET_/customer/10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80"/>
                        </a:lnSpc>
                        <a:defRPr/>
                      </a:pPr>
                      <a:r>
                        <a:rPr lang="en-US" sz="2200">
                          <a:solidFill>
                            <a:srgbClr val="000000"/>
                          </a:solidFill>
                          <a:latin typeface="Muli"/>
                        </a:rPr>
                        <a:t>Đúng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
        <p:nvSpPr>
          <p:cNvPr id="7" name="TextBox 7"/>
          <p:cNvSpPr txBox="1"/>
          <p:nvPr/>
        </p:nvSpPr>
        <p:spPr>
          <a:xfrm>
            <a:off x="1079079" y="793750"/>
            <a:ext cx="5222214" cy="422274"/>
          </a:xfrm>
          <a:prstGeom prst="rect">
            <a:avLst/>
          </a:prstGeom>
        </p:spPr>
        <p:txBody>
          <a:bodyPr lIns="0" tIns="0" rIns="0" bIns="0" rtlCol="0" anchor="t">
            <a:spAutoFit/>
          </a:bodyPr>
          <a:lstStyle/>
          <a:p>
            <a:pPr>
              <a:lnSpc>
                <a:spcPts val="3500"/>
              </a:lnSpc>
            </a:pPr>
            <a:r>
              <a:rPr lang="en-US" sz="2500">
                <a:solidFill>
                  <a:srgbClr val="000000"/>
                </a:solidFill>
                <a:latin typeface="Muli Bold"/>
              </a:rPr>
              <a:t>Nhận xét kết quả test1:</a:t>
            </a:r>
          </a:p>
        </p:txBody>
      </p:sp>
      <p:sp>
        <p:nvSpPr>
          <p:cNvPr id="8" name="TextBox 8"/>
          <p:cNvSpPr txBox="1"/>
          <p:nvPr/>
        </p:nvSpPr>
        <p:spPr>
          <a:xfrm>
            <a:off x="590669" y="278205"/>
            <a:ext cx="3099517" cy="422274"/>
          </a:xfrm>
          <a:prstGeom prst="rect">
            <a:avLst/>
          </a:prstGeom>
        </p:spPr>
        <p:txBody>
          <a:bodyPr lIns="0" tIns="0" rIns="0" bIns="0" rtlCol="0" anchor="t">
            <a:spAutoFit/>
          </a:bodyPr>
          <a:lstStyle/>
          <a:p>
            <a:pPr>
              <a:lnSpc>
                <a:spcPts val="3500"/>
              </a:lnSpc>
            </a:pPr>
            <a:r>
              <a:rPr lang="en-US" sz="2500">
                <a:solidFill>
                  <a:srgbClr val="000000"/>
                </a:solidFill>
                <a:latin typeface="Muli Bold"/>
              </a:rPr>
              <a:t>3. Thực nghiệm</a:t>
            </a:r>
          </a:p>
        </p:txBody>
      </p:sp>
      <p:graphicFrame>
        <p:nvGraphicFramePr>
          <p:cNvPr id="9" name="Table 9"/>
          <p:cNvGraphicFramePr>
            <a:graphicFrameLocks noGrp="1"/>
          </p:cNvGraphicFramePr>
          <p:nvPr/>
        </p:nvGraphicFramePr>
        <p:xfrm>
          <a:off x="1487985" y="5368883"/>
          <a:ext cx="14483074" cy="4571999"/>
        </p:xfrm>
        <a:graphic>
          <a:graphicData uri="http://schemas.openxmlformats.org/drawingml/2006/table">
            <a:tbl>
              <a:tblPr/>
              <a:tblGrid>
                <a:gridCol w="2033128"/>
                <a:gridCol w="2930541"/>
                <a:gridCol w="6997126"/>
                <a:gridCol w="2522279"/>
              </a:tblGrid>
              <a:tr h="1181420">
                <a:tc>
                  <a:txBody>
                    <a:bodyPr/>
                    <a:lstStyle/>
                    <a:p>
                      <a:pPr algn="ctr">
                        <a:lnSpc>
                          <a:spcPts val="2800"/>
                        </a:lnSpc>
                        <a:defRPr/>
                      </a:pPr>
                      <a:r>
                        <a:rPr lang="en-US" sz="2000">
                          <a:solidFill>
                            <a:srgbClr val="000000"/>
                          </a:solidFill>
                          <a:latin typeface="Muli Bold"/>
                        </a:rPr>
                        <a:t>Request per minute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uli Bold"/>
                        </a:rPr>
                        <a:t>Tính toán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uli Bold"/>
                        </a:rPr>
                        <a:t>Các node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uli Bold"/>
                        </a:rPr>
                        <a:t>Đánh giá</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181420">
                <a:tc>
                  <a:txBody>
                    <a:bodyPr/>
                    <a:lstStyle/>
                    <a:p>
                      <a:pPr algn="ctr">
                        <a:lnSpc>
                          <a:spcPts val="2800"/>
                        </a:lnSpc>
                        <a:defRPr/>
                      </a:pPr>
                      <a:r>
                        <a:rPr lang="en-US" sz="2000">
                          <a:solidFill>
                            <a:srgbClr val="000000"/>
                          </a:solidFill>
                          <a:latin typeface="Muli"/>
                        </a:rPr>
                        <a:t>22.08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uli"/>
                        </a:rPr>
                        <a:t>= 1104/50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uli"/>
                        </a:rPr>
                        <a:t>db_mongodb, queue, gateway_GET_/customer/, customer-service_GET_/customer/, notification_service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uli"/>
                        </a:rPr>
                        <a:t>Đúng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027739">
                <a:tc>
                  <a:txBody>
                    <a:bodyPr/>
                    <a:lstStyle/>
                    <a:p>
                      <a:pPr algn="ctr">
                        <a:lnSpc>
                          <a:spcPts val="2800"/>
                        </a:lnSpc>
                        <a:defRPr/>
                      </a:pPr>
                      <a:r>
                        <a:rPr lang="en-US" sz="2000">
                          <a:solidFill>
                            <a:srgbClr val="000000"/>
                          </a:solidFill>
                          <a:latin typeface="Muli"/>
                        </a:rPr>
                        <a:t>24.08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uli"/>
                        </a:rPr>
                        <a:t>= (1104+100)/50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uli"/>
                        </a:rPr>
                        <a:t>customer-service, gateway, db_mysql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uli"/>
                        </a:rPr>
                        <a:t>Đúng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181420">
                <a:tc>
                  <a:txBody>
                    <a:bodyPr/>
                    <a:lstStyle/>
                    <a:p>
                      <a:pPr algn="ctr">
                        <a:lnSpc>
                          <a:spcPts val="2800"/>
                        </a:lnSpc>
                        <a:defRPr/>
                      </a:pPr>
                      <a:r>
                        <a:rPr lang="en-US" sz="2000">
                          <a:solidFill>
                            <a:srgbClr val="000000"/>
                          </a:solidFill>
                          <a:latin typeface="Muli"/>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uli"/>
                        </a:rPr>
                        <a:t>= 100/50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uli"/>
                        </a:rPr>
                        <a:t>customer-service_GET_/customer/10, gateway_GET_/customer/10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uli"/>
                        </a:rPr>
                        <a:t>Đúng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grpSp>
        <p:nvGrpSpPr>
          <p:cNvPr id="10" name="Group 10"/>
          <p:cNvGrpSpPr/>
          <p:nvPr/>
        </p:nvGrpSpPr>
        <p:grpSpPr>
          <a:xfrm>
            <a:off x="16602691" y="9415331"/>
            <a:ext cx="2877901" cy="2492276"/>
            <a:chOff x="0" y="0"/>
            <a:chExt cx="3837201" cy="3323034"/>
          </a:xfrm>
        </p:grpSpPr>
        <p:grpSp>
          <p:nvGrpSpPr>
            <p:cNvPr id="11" name="Group 11"/>
            <p:cNvGrpSpPr/>
            <p:nvPr/>
          </p:nvGrpSpPr>
          <p:grpSpPr>
            <a:xfrm>
              <a:off x="0" y="0"/>
              <a:ext cx="3837201" cy="3323034"/>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3" name="TextBox 13"/>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24 / 35</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TextBox 6"/>
          <p:cNvSpPr txBox="1"/>
          <p:nvPr/>
        </p:nvSpPr>
        <p:spPr>
          <a:xfrm>
            <a:off x="1562473" y="1391884"/>
            <a:ext cx="2363911" cy="897682"/>
          </a:xfrm>
          <a:prstGeom prst="rect">
            <a:avLst/>
          </a:prstGeom>
        </p:spPr>
        <p:txBody>
          <a:bodyPr wrap="square" lIns="0" tIns="0" rIns="0" bIns="0" rtlCol="0" anchor="t">
            <a:spAutoFit/>
          </a:bodyPr>
          <a:lstStyle/>
          <a:p>
            <a:pPr algn="ctr">
              <a:lnSpc>
                <a:spcPts val="3500"/>
              </a:lnSpc>
            </a:pPr>
            <a:r>
              <a:rPr lang="en-US" sz="2500" dirty="0" err="1">
                <a:solidFill>
                  <a:srgbClr val="000000"/>
                </a:solidFill>
                <a:latin typeface="Muli Bold"/>
              </a:rPr>
              <a:t>Nhận</a:t>
            </a:r>
            <a:r>
              <a:rPr lang="en-US" sz="2500" dirty="0">
                <a:solidFill>
                  <a:srgbClr val="000000"/>
                </a:solidFill>
                <a:latin typeface="Muli Bold"/>
              </a:rPr>
              <a:t> </a:t>
            </a:r>
            <a:r>
              <a:rPr lang="en-US" sz="2500" dirty="0" err="1">
                <a:solidFill>
                  <a:srgbClr val="000000"/>
                </a:solidFill>
                <a:latin typeface="Muli Bold"/>
              </a:rPr>
              <a:t>xét</a:t>
            </a:r>
            <a:r>
              <a:rPr lang="en-US" sz="2500" dirty="0">
                <a:solidFill>
                  <a:srgbClr val="000000"/>
                </a:solidFill>
                <a:latin typeface="Muli Bold"/>
              </a:rPr>
              <a:t> </a:t>
            </a:r>
          </a:p>
          <a:p>
            <a:pPr algn="ctr">
              <a:lnSpc>
                <a:spcPts val="3500"/>
              </a:lnSpc>
            </a:pPr>
            <a:r>
              <a:rPr lang="en-US" sz="2500" dirty="0" err="1">
                <a:solidFill>
                  <a:srgbClr val="000000"/>
                </a:solidFill>
                <a:latin typeface="Muli Bold"/>
              </a:rPr>
              <a:t>kết</a:t>
            </a:r>
            <a:r>
              <a:rPr lang="en-US" sz="2500" dirty="0">
                <a:solidFill>
                  <a:srgbClr val="000000"/>
                </a:solidFill>
                <a:latin typeface="Muli Bold"/>
              </a:rPr>
              <a:t> </a:t>
            </a:r>
            <a:r>
              <a:rPr lang="en-US" sz="2500" dirty="0" err="1">
                <a:solidFill>
                  <a:srgbClr val="000000"/>
                </a:solidFill>
                <a:latin typeface="Muli Bold"/>
              </a:rPr>
              <a:t>quả</a:t>
            </a:r>
            <a:r>
              <a:rPr lang="en-US" sz="2500" dirty="0">
                <a:solidFill>
                  <a:srgbClr val="000000"/>
                </a:solidFill>
                <a:latin typeface="Muli Bold"/>
              </a:rPr>
              <a:t> test 1</a:t>
            </a:r>
          </a:p>
        </p:txBody>
      </p:sp>
      <p:sp>
        <p:nvSpPr>
          <p:cNvPr id="7" name="TextBox 7"/>
          <p:cNvSpPr txBox="1"/>
          <p:nvPr/>
        </p:nvSpPr>
        <p:spPr>
          <a:xfrm>
            <a:off x="1275160" y="9392598"/>
            <a:ext cx="2651224" cy="422274"/>
          </a:xfrm>
          <a:prstGeom prst="rect">
            <a:avLst/>
          </a:prstGeom>
        </p:spPr>
        <p:txBody>
          <a:bodyPr lIns="0" tIns="0" rIns="0" bIns="0" rtlCol="0" anchor="t">
            <a:spAutoFit/>
          </a:bodyPr>
          <a:lstStyle/>
          <a:p>
            <a:pPr algn="ctr">
              <a:lnSpc>
                <a:spcPts val="3500"/>
              </a:lnSpc>
            </a:pPr>
            <a:r>
              <a:rPr lang="en-US" sz="2500">
                <a:solidFill>
                  <a:srgbClr val="000000"/>
                </a:solidFill>
                <a:latin typeface="Muli"/>
              </a:rPr>
              <a:t>Kết quả khi debug</a:t>
            </a:r>
          </a:p>
        </p:txBody>
      </p:sp>
      <p:sp>
        <p:nvSpPr>
          <p:cNvPr id="8" name="TextBox 8"/>
          <p:cNvSpPr txBox="1"/>
          <p:nvPr/>
        </p:nvSpPr>
        <p:spPr>
          <a:xfrm>
            <a:off x="1079079" y="711164"/>
            <a:ext cx="3134618" cy="422274"/>
          </a:xfrm>
          <a:prstGeom prst="rect">
            <a:avLst/>
          </a:prstGeom>
        </p:spPr>
        <p:txBody>
          <a:bodyPr lIns="0" tIns="0" rIns="0" bIns="0" rtlCol="0" anchor="t">
            <a:spAutoFit/>
          </a:bodyPr>
          <a:lstStyle/>
          <a:p>
            <a:pPr>
              <a:lnSpc>
                <a:spcPts val="3500"/>
              </a:lnSpc>
            </a:pPr>
            <a:r>
              <a:rPr lang="en-US" sz="2500">
                <a:solidFill>
                  <a:srgbClr val="000000"/>
                </a:solidFill>
                <a:latin typeface="Muli Bold"/>
              </a:rPr>
              <a:t>3. Thực nghiệm</a:t>
            </a:r>
          </a:p>
        </p:txBody>
      </p:sp>
      <p:sp>
        <p:nvSpPr>
          <p:cNvPr id="9" name="Freeform 9"/>
          <p:cNvSpPr/>
          <p:nvPr/>
        </p:nvSpPr>
        <p:spPr>
          <a:xfrm>
            <a:off x="4213697" y="1252184"/>
            <a:ext cx="12662909" cy="8675440"/>
          </a:xfrm>
          <a:custGeom>
            <a:avLst/>
            <a:gdLst/>
            <a:ahLst/>
            <a:cxnLst/>
            <a:rect l="l" t="t" r="r" b="b"/>
            <a:pathLst>
              <a:path w="12662909" h="8675440">
                <a:moveTo>
                  <a:pt x="0" y="0"/>
                </a:moveTo>
                <a:lnTo>
                  <a:pt x="12662909" y="0"/>
                </a:lnTo>
                <a:lnTo>
                  <a:pt x="12662909" y="8675439"/>
                </a:lnTo>
                <a:lnTo>
                  <a:pt x="0" y="8675439"/>
                </a:lnTo>
                <a:lnTo>
                  <a:pt x="0" y="0"/>
                </a:lnTo>
                <a:close/>
              </a:path>
            </a:pathLst>
          </a:custGeom>
          <a:blipFill>
            <a:blip r:embed="rId2"/>
            <a:stretch>
              <a:fillRect/>
            </a:stretch>
          </a:blipFill>
        </p:spPr>
      </p:sp>
      <p:sp>
        <p:nvSpPr>
          <p:cNvPr id="10" name="TextBox 10"/>
          <p:cNvSpPr txBox="1"/>
          <p:nvPr/>
        </p:nvSpPr>
        <p:spPr>
          <a:xfrm>
            <a:off x="10007764" y="8060818"/>
            <a:ext cx="2427202" cy="413944"/>
          </a:xfrm>
          <a:prstGeom prst="rect">
            <a:avLst/>
          </a:prstGeom>
        </p:spPr>
        <p:txBody>
          <a:bodyPr lIns="0" tIns="0" rIns="0" bIns="0" rtlCol="0" anchor="t">
            <a:spAutoFit/>
          </a:bodyPr>
          <a:lstStyle/>
          <a:p>
            <a:pPr>
              <a:lnSpc>
                <a:spcPts val="3434"/>
              </a:lnSpc>
              <a:spcBef>
                <a:spcPct val="0"/>
              </a:spcBef>
            </a:pPr>
            <a:r>
              <a:rPr lang="en-US" sz="2452">
                <a:solidFill>
                  <a:srgbClr val="2C3B3B"/>
                </a:solidFill>
                <a:latin typeface="Muli Bold"/>
              </a:rPr>
              <a:t>Số lần request</a:t>
            </a:r>
          </a:p>
        </p:txBody>
      </p:sp>
      <p:sp>
        <p:nvSpPr>
          <p:cNvPr id="11" name="TextBox 11"/>
          <p:cNvSpPr txBox="1"/>
          <p:nvPr/>
        </p:nvSpPr>
        <p:spPr>
          <a:xfrm>
            <a:off x="12049227" y="8504467"/>
            <a:ext cx="2628472" cy="413668"/>
          </a:xfrm>
          <a:prstGeom prst="rect">
            <a:avLst/>
          </a:prstGeom>
        </p:spPr>
        <p:txBody>
          <a:bodyPr lIns="0" tIns="0" rIns="0" bIns="0" rtlCol="0" anchor="t">
            <a:spAutoFit/>
          </a:bodyPr>
          <a:lstStyle/>
          <a:p>
            <a:pPr marL="0" lvl="0" indent="0" algn="l">
              <a:lnSpc>
                <a:spcPts val="3434"/>
              </a:lnSpc>
              <a:spcBef>
                <a:spcPct val="0"/>
              </a:spcBef>
            </a:pPr>
            <a:r>
              <a:rPr lang="en-US" sz="2452" u="none" strike="noStrike">
                <a:solidFill>
                  <a:srgbClr val="2C3B3B"/>
                </a:solidFill>
                <a:latin typeface="Muli Bold"/>
              </a:rPr>
              <a:t>Số request lỗi </a:t>
            </a:r>
          </a:p>
        </p:txBody>
      </p:sp>
      <p:sp>
        <p:nvSpPr>
          <p:cNvPr id="12" name="TextBox 12"/>
          <p:cNvSpPr txBox="1"/>
          <p:nvPr/>
        </p:nvSpPr>
        <p:spPr>
          <a:xfrm>
            <a:off x="14453467" y="7596233"/>
            <a:ext cx="3740940" cy="413668"/>
          </a:xfrm>
          <a:prstGeom prst="rect">
            <a:avLst/>
          </a:prstGeom>
        </p:spPr>
        <p:txBody>
          <a:bodyPr lIns="0" tIns="0" rIns="0" bIns="0" rtlCol="0" anchor="t">
            <a:spAutoFit/>
          </a:bodyPr>
          <a:lstStyle/>
          <a:p>
            <a:pPr marL="0" lvl="0" indent="0" algn="l">
              <a:lnSpc>
                <a:spcPts val="3434"/>
              </a:lnSpc>
              <a:spcBef>
                <a:spcPct val="0"/>
              </a:spcBef>
            </a:pPr>
            <a:r>
              <a:rPr lang="en-US" sz="2452" u="none" strike="noStrike">
                <a:solidFill>
                  <a:srgbClr val="2C3B3B"/>
                </a:solidFill>
                <a:latin typeface="Muli Bold"/>
              </a:rPr>
              <a:t>Thời gian phản hồi (ns)</a:t>
            </a:r>
          </a:p>
        </p:txBody>
      </p:sp>
      <p:sp>
        <p:nvSpPr>
          <p:cNvPr id="13" name="AutoShape 13"/>
          <p:cNvSpPr/>
          <p:nvPr/>
        </p:nvSpPr>
        <p:spPr>
          <a:xfrm flipH="1">
            <a:off x="11240059" y="6753594"/>
            <a:ext cx="249762" cy="1273578"/>
          </a:xfrm>
          <a:prstGeom prst="line">
            <a:avLst/>
          </a:prstGeom>
          <a:ln w="38100" cap="flat">
            <a:solidFill>
              <a:srgbClr val="2C3B3B"/>
            </a:solidFill>
            <a:prstDash val="solid"/>
            <a:headEnd type="triangle" w="lg" len="med"/>
            <a:tailEnd type="none" w="sm" len="sm"/>
          </a:ln>
        </p:spPr>
      </p:sp>
      <p:sp>
        <p:nvSpPr>
          <p:cNvPr id="14" name="AutoShape 14"/>
          <p:cNvSpPr/>
          <p:nvPr/>
        </p:nvSpPr>
        <p:spPr>
          <a:xfrm>
            <a:off x="12637238" y="6735624"/>
            <a:ext cx="726225" cy="1816468"/>
          </a:xfrm>
          <a:prstGeom prst="line">
            <a:avLst/>
          </a:prstGeom>
          <a:ln w="38100" cap="flat">
            <a:solidFill>
              <a:srgbClr val="2C3B3B"/>
            </a:solidFill>
            <a:prstDash val="solid"/>
            <a:headEnd type="triangle" w="lg" len="med"/>
            <a:tailEnd type="none" w="sm" len="sm"/>
          </a:ln>
        </p:spPr>
      </p:sp>
      <p:sp>
        <p:nvSpPr>
          <p:cNvPr id="15" name="AutoShape 15"/>
          <p:cNvSpPr/>
          <p:nvPr/>
        </p:nvSpPr>
        <p:spPr>
          <a:xfrm>
            <a:off x="13803141" y="6735261"/>
            <a:ext cx="650326" cy="1091618"/>
          </a:xfrm>
          <a:prstGeom prst="line">
            <a:avLst/>
          </a:prstGeom>
          <a:ln w="38100" cap="flat">
            <a:solidFill>
              <a:srgbClr val="2C3B3B"/>
            </a:solidFill>
            <a:prstDash val="solid"/>
            <a:headEnd type="triangle" w="lg" len="med"/>
            <a:tailEnd type="none" w="sm" len="sm"/>
          </a:ln>
        </p:spPr>
      </p:sp>
      <p:grpSp>
        <p:nvGrpSpPr>
          <p:cNvPr id="16" name="Group 16"/>
          <p:cNvGrpSpPr/>
          <p:nvPr/>
        </p:nvGrpSpPr>
        <p:grpSpPr>
          <a:xfrm>
            <a:off x="16602691" y="9415331"/>
            <a:ext cx="2877901" cy="2492276"/>
            <a:chOff x="0" y="0"/>
            <a:chExt cx="3837201" cy="3323034"/>
          </a:xfrm>
        </p:grpSpPr>
        <p:grpSp>
          <p:nvGrpSpPr>
            <p:cNvPr id="17" name="Group 17"/>
            <p:cNvGrpSpPr/>
            <p:nvPr/>
          </p:nvGrpSpPr>
          <p:grpSpPr>
            <a:xfrm>
              <a:off x="0" y="0"/>
              <a:ext cx="3837201" cy="3323034"/>
              <a:chOff x="0" y="0"/>
              <a:chExt cx="3619627" cy="3134614"/>
            </a:xfrm>
          </p:grpSpPr>
          <p:sp>
            <p:nvSpPr>
              <p:cNvPr id="18" name="Freeform 1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9" name="TextBox 19"/>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25 / 35</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AutoShape 6"/>
          <p:cNvSpPr/>
          <p:nvPr/>
        </p:nvSpPr>
        <p:spPr>
          <a:xfrm>
            <a:off x="978321" y="1187980"/>
            <a:ext cx="6733702" cy="0"/>
          </a:xfrm>
          <a:prstGeom prst="line">
            <a:avLst/>
          </a:prstGeom>
          <a:ln w="9525" cap="flat">
            <a:solidFill>
              <a:srgbClr val="000000"/>
            </a:solidFill>
            <a:prstDash val="solid"/>
            <a:headEnd type="none" w="sm" len="sm"/>
            <a:tailEnd type="none" w="sm" len="sm"/>
          </a:ln>
        </p:spPr>
      </p:sp>
      <p:sp>
        <p:nvSpPr>
          <p:cNvPr id="7" name="Freeform 7"/>
          <p:cNvSpPr/>
          <p:nvPr/>
        </p:nvSpPr>
        <p:spPr>
          <a:xfrm>
            <a:off x="2216617" y="4454029"/>
            <a:ext cx="13297979" cy="5515082"/>
          </a:xfrm>
          <a:custGeom>
            <a:avLst/>
            <a:gdLst/>
            <a:ahLst/>
            <a:cxnLst/>
            <a:rect l="l" t="t" r="r" b="b"/>
            <a:pathLst>
              <a:path w="13297979" h="5515082">
                <a:moveTo>
                  <a:pt x="0" y="0"/>
                </a:moveTo>
                <a:lnTo>
                  <a:pt x="13297978" y="0"/>
                </a:lnTo>
                <a:lnTo>
                  <a:pt x="13297978" y="5515082"/>
                </a:lnTo>
                <a:lnTo>
                  <a:pt x="0" y="5515082"/>
                </a:lnTo>
                <a:lnTo>
                  <a:pt x="0" y="0"/>
                </a:lnTo>
                <a:close/>
              </a:path>
            </a:pathLst>
          </a:custGeom>
          <a:blipFill>
            <a:blip r:embed="rId2"/>
            <a:stretch>
              <a:fillRect/>
            </a:stretch>
          </a:blipFill>
        </p:spPr>
      </p:sp>
      <p:sp>
        <p:nvSpPr>
          <p:cNvPr id="8" name="TextBox 8"/>
          <p:cNvSpPr txBox="1"/>
          <p:nvPr/>
        </p:nvSpPr>
        <p:spPr>
          <a:xfrm>
            <a:off x="1028700" y="1815647"/>
            <a:ext cx="12674828" cy="2214743"/>
          </a:xfrm>
          <a:prstGeom prst="rect">
            <a:avLst/>
          </a:prstGeom>
        </p:spPr>
        <p:txBody>
          <a:bodyPr lIns="0" tIns="0" rIns="0" bIns="0" rtlCol="0" anchor="t">
            <a:spAutoFit/>
          </a:bodyPr>
          <a:lstStyle/>
          <a:p>
            <a:pPr>
              <a:lnSpc>
                <a:spcPts val="3513"/>
              </a:lnSpc>
              <a:spcBef>
                <a:spcPct val="0"/>
              </a:spcBef>
            </a:pPr>
            <a:r>
              <a:rPr lang="en-US" sz="2509">
                <a:solidFill>
                  <a:srgbClr val="000000"/>
                </a:solidFill>
                <a:latin typeface="Muli Bold"/>
              </a:rPr>
              <a:t>Kịch bản test 2: Tăng số request đến hệ thống để test chịu tải</a:t>
            </a:r>
          </a:p>
          <a:p>
            <a:pPr>
              <a:lnSpc>
                <a:spcPts val="3513"/>
              </a:lnSpc>
              <a:spcBef>
                <a:spcPct val="0"/>
              </a:spcBef>
            </a:pPr>
            <a:r>
              <a:rPr lang="en-US" sz="2509">
                <a:solidFill>
                  <a:srgbClr val="000000"/>
                </a:solidFill>
                <a:latin typeface="Muli"/>
              </a:rPr>
              <a:t>- 500 Resquest PUT đến gateway /customer/ (đăng ký thông tin khách hàng)</a:t>
            </a:r>
          </a:p>
          <a:p>
            <a:pPr>
              <a:lnSpc>
                <a:spcPts val="3513"/>
              </a:lnSpc>
              <a:spcBef>
                <a:spcPct val="0"/>
              </a:spcBef>
            </a:pPr>
            <a:r>
              <a:rPr lang="en-US" sz="2509">
                <a:solidFill>
                  <a:srgbClr val="000000"/>
                </a:solidFill>
                <a:latin typeface="Muli"/>
              </a:rPr>
              <a:t>- 1000 request GET đến gateway /customer/ (truy xuất tất cả thông tin khách hàng) </a:t>
            </a:r>
          </a:p>
          <a:p>
            <a:pPr marL="541781" lvl="1" indent="-270890">
              <a:lnSpc>
                <a:spcPts val="3513"/>
              </a:lnSpc>
              <a:spcBef>
                <a:spcPct val="0"/>
              </a:spcBef>
              <a:buFont typeface="Arial"/>
              <a:buChar char="•"/>
            </a:pPr>
            <a:r>
              <a:rPr lang="en-US" sz="2509">
                <a:solidFill>
                  <a:srgbClr val="000000"/>
                </a:solidFill>
                <a:latin typeface="Muli"/>
              </a:rPr>
              <a:t> bắt đầu 19:17 24/10/2023</a:t>
            </a:r>
          </a:p>
          <a:p>
            <a:pPr marL="541781" lvl="1" indent="-270890" algn="l">
              <a:lnSpc>
                <a:spcPts val="3513"/>
              </a:lnSpc>
              <a:spcBef>
                <a:spcPct val="0"/>
              </a:spcBef>
              <a:buFont typeface="Arial"/>
              <a:buChar char="•"/>
            </a:pPr>
            <a:r>
              <a:rPr lang="en-US" sz="2509">
                <a:solidFill>
                  <a:srgbClr val="000000"/>
                </a:solidFill>
                <a:latin typeface="Muli"/>
              </a:rPr>
              <a:t>Thời gian truy vấn: 2023-10-24 19:17:00 – 2023-10-24 19:30:00 (13 phút)</a:t>
            </a:r>
          </a:p>
        </p:txBody>
      </p:sp>
      <p:sp>
        <p:nvSpPr>
          <p:cNvPr id="9" name="TextBox 9"/>
          <p:cNvSpPr txBox="1"/>
          <p:nvPr/>
        </p:nvSpPr>
        <p:spPr>
          <a:xfrm>
            <a:off x="1028700" y="1261709"/>
            <a:ext cx="2967974" cy="422274"/>
          </a:xfrm>
          <a:prstGeom prst="rect">
            <a:avLst/>
          </a:prstGeom>
        </p:spPr>
        <p:txBody>
          <a:bodyPr lIns="0" tIns="0" rIns="0" bIns="0" rtlCol="0" anchor="t">
            <a:spAutoFit/>
          </a:bodyPr>
          <a:lstStyle/>
          <a:p>
            <a:pPr>
              <a:lnSpc>
                <a:spcPts val="3500"/>
              </a:lnSpc>
            </a:pPr>
            <a:r>
              <a:rPr lang="en-US" sz="2500">
                <a:solidFill>
                  <a:srgbClr val="000000"/>
                </a:solidFill>
                <a:latin typeface="Muli Bold"/>
              </a:rPr>
              <a:t>3. Thực nghiệm</a:t>
            </a:r>
          </a:p>
        </p:txBody>
      </p:sp>
      <p:sp>
        <p:nvSpPr>
          <p:cNvPr id="10" name="TextBox 10"/>
          <p:cNvSpPr txBox="1"/>
          <p:nvPr/>
        </p:nvSpPr>
        <p:spPr>
          <a:xfrm>
            <a:off x="1028700" y="676275"/>
            <a:ext cx="11673852" cy="476250"/>
          </a:xfrm>
          <a:prstGeom prst="rect">
            <a:avLst/>
          </a:prstGeom>
        </p:spPr>
        <p:txBody>
          <a:bodyPr lIns="0" tIns="0" rIns="0" bIns="0" rtlCol="0" anchor="t">
            <a:spAutoFit/>
          </a:bodyPr>
          <a:lstStyle/>
          <a:p>
            <a:pPr>
              <a:lnSpc>
                <a:spcPts val="3840"/>
              </a:lnSpc>
              <a:spcBef>
                <a:spcPct val="0"/>
              </a:spcBef>
            </a:pPr>
            <a:r>
              <a:rPr lang="en-US" sz="3200" spc="-32">
                <a:solidFill>
                  <a:srgbClr val="000000"/>
                </a:solidFill>
                <a:latin typeface="Muli Bold"/>
              </a:rPr>
              <a:t>III. Triển khai và thực hiện</a:t>
            </a:r>
          </a:p>
        </p:txBody>
      </p:sp>
      <p:grpSp>
        <p:nvGrpSpPr>
          <p:cNvPr id="11" name="Group 11"/>
          <p:cNvGrpSpPr/>
          <p:nvPr/>
        </p:nvGrpSpPr>
        <p:grpSpPr>
          <a:xfrm>
            <a:off x="16602691" y="9415331"/>
            <a:ext cx="2877901" cy="2492276"/>
            <a:chOff x="0" y="0"/>
            <a:chExt cx="3837201" cy="3323034"/>
          </a:xfrm>
        </p:grpSpPr>
        <p:grpSp>
          <p:nvGrpSpPr>
            <p:cNvPr id="12" name="Group 12"/>
            <p:cNvGrpSpPr/>
            <p:nvPr/>
          </p:nvGrpSpPr>
          <p:grpSpPr>
            <a:xfrm>
              <a:off x="0" y="0"/>
              <a:ext cx="3837201" cy="3323034"/>
              <a:chOff x="0" y="0"/>
              <a:chExt cx="3619627" cy="3134614"/>
            </a:xfrm>
          </p:grpSpPr>
          <p:sp>
            <p:nvSpPr>
              <p:cNvPr id="13" name="Freeform 1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4" name="TextBox 14"/>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26 / 35</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4151770" y="4201140"/>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9859850" y="563974"/>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a:off x="1028700" y="885671"/>
            <a:ext cx="13412954" cy="3653068"/>
            <a:chOff x="0" y="0"/>
            <a:chExt cx="17883939" cy="4870758"/>
          </a:xfrm>
        </p:grpSpPr>
        <p:sp>
          <p:nvSpPr>
            <p:cNvPr id="7" name="TextBox 7"/>
            <p:cNvSpPr txBox="1"/>
            <p:nvPr/>
          </p:nvSpPr>
          <p:spPr>
            <a:xfrm>
              <a:off x="0" y="0"/>
              <a:ext cx="17883939" cy="1016000"/>
            </a:xfrm>
            <a:prstGeom prst="rect">
              <a:avLst/>
            </a:prstGeom>
          </p:spPr>
          <p:txBody>
            <a:bodyPr lIns="0" tIns="0" rIns="0" bIns="0" rtlCol="0" anchor="t">
              <a:spAutoFit/>
            </a:bodyPr>
            <a:lstStyle/>
            <a:p>
              <a:pPr>
                <a:lnSpc>
                  <a:spcPts val="6000"/>
                </a:lnSpc>
                <a:spcBef>
                  <a:spcPct val="0"/>
                </a:spcBef>
              </a:pPr>
              <a:r>
                <a:rPr lang="en-US" sz="5000" spc="-50">
                  <a:solidFill>
                    <a:srgbClr val="000000"/>
                  </a:solidFill>
                  <a:latin typeface="Muli Bold"/>
                </a:rPr>
                <a:t>Phân chia việc:</a:t>
              </a:r>
            </a:p>
          </p:txBody>
        </p:sp>
        <p:sp>
          <p:nvSpPr>
            <p:cNvPr id="8" name="TextBox 8"/>
            <p:cNvSpPr txBox="1"/>
            <p:nvPr/>
          </p:nvSpPr>
          <p:spPr>
            <a:xfrm>
              <a:off x="0" y="1161300"/>
              <a:ext cx="16021742" cy="3709458"/>
            </a:xfrm>
            <a:prstGeom prst="rect">
              <a:avLst/>
            </a:prstGeom>
          </p:spPr>
          <p:txBody>
            <a:bodyPr lIns="0" tIns="0" rIns="0" bIns="0" rtlCol="0" anchor="t">
              <a:spAutoFit/>
            </a:bodyPr>
            <a:lstStyle/>
            <a:p>
              <a:pPr>
                <a:lnSpc>
                  <a:spcPts val="5600"/>
                </a:lnSpc>
              </a:pPr>
              <a:r>
                <a:rPr lang="en-US" sz="4000">
                  <a:solidFill>
                    <a:srgbClr val="000000"/>
                  </a:solidFill>
                  <a:latin typeface="Muli"/>
                </a:rPr>
                <a:t>Nguyễn Trần Tuấn Minh: </a:t>
              </a:r>
            </a:p>
            <a:p>
              <a:pPr marL="863601" lvl="1" indent="-431801">
                <a:lnSpc>
                  <a:spcPts val="5600"/>
                </a:lnSpc>
                <a:buFont typeface="Arial"/>
                <a:buChar char="•"/>
              </a:pPr>
              <a:r>
                <a:rPr lang="en-US" sz="4000">
                  <a:solidFill>
                    <a:srgbClr val="000000"/>
                  </a:solidFill>
                  <a:latin typeface="Muli"/>
                </a:rPr>
                <a:t>Cài đặt Microservices, cấu hình server</a:t>
              </a:r>
            </a:p>
            <a:p>
              <a:pPr marL="863601" lvl="1" indent="-431801">
                <a:lnSpc>
                  <a:spcPts val="5600"/>
                </a:lnSpc>
                <a:buFont typeface="Arial"/>
                <a:buChar char="•"/>
              </a:pPr>
              <a:r>
                <a:rPr lang="en-US" sz="4000">
                  <a:solidFill>
                    <a:srgbClr val="000000"/>
                  </a:solidFill>
                  <a:latin typeface="Muli"/>
                </a:rPr>
                <a:t>Viết chương trình xử lý dữ liệu, API</a:t>
              </a:r>
            </a:p>
            <a:p>
              <a:pPr marL="863601" lvl="1" indent="-431801">
                <a:lnSpc>
                  <a:spcPts val="5600"/>
                </a:lnSpc>
                <a:buFont typeface="Arial"/>
                <a:buChar char="•"/>
              </a:pPr>
              <a:r>
                <a:rPr lang="en-US" sz="4000">
                  <a:solidFill>
                    <a:srgbClr val="000000"/>
                  </a:solidFill>
                  <a:latin typeface="Muli"/>
                </a:rPr>
                <a:t>Viết test case và kiểm thử</a:t>
              </a:r>
            </a:p>
          </p:txBody>
        </p:sp>
      </p:grpSp>
      <p:sp>
        <p:nvSpPr>
          <p:cNvPr id="9" name="TextBox 9"/>
          <p:cNvSpPr txBox="1"/>
          <p:nvPr/>
        </p:nvSpPr>
        <p:spPr>
          <a:xfrm>
            <a:off x="1028700" y="5143500"/>
            <a:ext cx="10865839" cy="1714500"/>
          </a:xfrm>
          <a:prstGeom prst="rect">
            <a:avLst/>
          </a:prstGeom>
        </p:spPr>
        <p:txBody>
          <a:bodyPr lIns="0" tIns="0" rIns="0" bIns="0" rtlCol="0" anchor="t">
            <a:spAutoFit/>
          </a:bodyPr>
          <a:lstStyle/>
          <a:p>
            <a:pPr>
              <a:lnSpc>
                <a:spcPts val="4560"/>
              </a:lnSpc>
              <a:spcBef>
                <a:spcPct val="0"/>
              </a:spcBef>
            </a:pPr>
            <a:r>
              <a:rPr lang="en-US" sz="3800" spc="-38">
                <a:solidFill>
                  <a:srgbClr val="000000"/>
                </a:solidFill>
                <a:latin typeface="Muli"/>
              </a:rPr>
              <a:t>Nguyễn Hữu Huy: </a:t>
            </a:r>
          </a:p>
          <a:p>
            <a:pPr marL="820424" lvl="1" indent="-410212">
              <a:lnSpc>
                <a:spcPts val="4560"/>
              </a:lnSpc>
              <a:spcBef>
                <a:spcPct val="0"/>
              </a:spcBef>
              <a:buFont typeface="Arial"/>
              <a:buChar char="•"/>
            </a:pPr>
            <a:r>
              <a:rPr lang="en-US" sz="3800" spc="-38">
                <a:solidFill>
                  <a:srgbClr val="000000"/>
                </a:solidFill>
                <a:latin typeface="Muli"/>
              </a:rPr>
              <a:t>Trình bày báo cáo</a:t>
            </a:r>
          </a:p>
          <a:p>
            <a:pPr marL="820424" lvl="1" indent="-410212">
              <a:lnSpc>
                <a:spcPts val="4560"/>
              </a:lnSpc>
              <a:spcBef>
                <a:spcPct val="0"/>
              </a:spcBef>
              <a:buFont typeface="Arial"/>
              <a:buChar char="•"/>
            </a:pPr>
            <a:r>
              <a:rPr lang="en-US" sz="3800" spc="-38">
                <a:solidFill>
                  <a:srgbClr val="000000"/>
                </a:solidFill>
                <a:latin typeface="Muli"/>
              </a:rPr>
              <a:t>Tìm hiểu lý thuyết</a:t>
            </a:r>
          </a:p>
        </p:txBody>
      </p:sp>
      <p:sp>
        <p:nvSpPr>
          <p:cNvPr id="10" name="TextBox 10"/>
          <p:cNvSpPr txBox="1"/>
          <p:nvPr/>
        </p:nvSpPr>
        <p:spPr>
          <a:xfrm>
            <a:off x="1028700" y="7458075"/>
            <a:ext cx="10588323" cy="1714500"/>
          </a:xfrm>
          <a:prstGeom prst="rect">
            <a:avLst/>
          </a:prstGeom>
        </p:spPr>
        <p:txBody>
          <a:bodyPr lIns="0" tIns="0" rIns="0" bIns="0" rtlCol="0" anchor="t">
            <a:spAutoFit/>
          </a:bodyPr>
          <a:lstStyle/>
          <a:p>
            <a:pPr>
              <a:lnSpc>
                <a:spcPts val="4560"/>
              </a:lnSpc>
            </a:pPr>
            <a:r>
              <a:rPr lang="en-US" sz="3800" spc="-38">
                <a:solidFill>
                  <a:srgbClr val="000000"/>
                </a:solidFill>
                <a:latin typeface="Muli"/>
              </a:rPr>
              <a:t>Phạm Hồng Nhung:</a:t>
            </a:r>
          </a:p>
          <a:p>
            <a:pPr marL="820424" lvl="1" indent="-410212">
              <a:lnSpc>
                <a:spcPts val="4560"/>
              </a:lnSpc>
              <a:buFont typeface="Arial"/>
              <a:buChar char="•"/>
            </a:pPr>
            <a:r>
              <a:rPr lang="en-US" sz="3800" spc="-38">
                <a:solidFill>
                  <a:srgbClr val="000000"/>
                </a:solidFill>
                <a:latin typeface="Muli"/>
              </a:rPr>
              <a:t>Thiết kế slide</a:t>
            </a:r>
          </a:p>
          <a:p>
            <a:pPr marL="820424" lvl="1" indent="-410212">
              <a:lnSpc>
                <a:spcPts val="4560"/>
              </a:lnSpc>
              <a:spcBef>
                <a:spcPct val="0"/>
              </a:spcBef>
              <a:buFont typeface="Arial"/>
              <a:buChar char="•"/>
            </a:pPr>
            <a:r>
              <a:rPr lang="en-US" sz="3800" spc="-38">
                <a:solidFill>
                  <a:srgbClr val="000000"/>
                </a:solidFill>
                <a:latin typeface="Muli"/>
              </a:rPr>
              <a:t>Tìm hiểu lý thuyết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Freeform 6"/>
          <p:cNvSpPr/>
          <p:nvPr/>
        </p:nvSpPr>
        <p:spPr>
          <a:xfrm>
            <a:off x="710855" y="2400415"/>
            <a:ext cx="7838422" cy="5486170"/>
          </a:xfrm>
          <a:custGeom>
            <a:avLst/>
            <a:gdLst/>
            <a:ahLst/>
            <a:cxnLst/>
            <a:rect l="l" t="t" r="r" b="b"/>
            <a:pathLst>
              <a:path w="7838422" h="5486170">
                <a:moveTo>
                  <a:pt x="0" y="0"/>
                </a:moveTo>
                <a:lnTo>
                  <a:pt x="7838422" y="0"/>
                </a:lnTo>
                <a:lnTo>
                  <a:pt x="7838422" y="5486170"/>
                </a:lnTo>
                <a:lnTo>
                  <a:pt x="0" y="5486170"/>
                </a:lnTo>
                <a:lnTo>
                  <a:pt x="0" y="0"/>
                </a:lnTo>
                <a:close/>
              </a:path>
            </a:pathLst>
          </a:custGeom>
          <a:blipFill>
            <a:blip r:embed="rId2"/>
            <a:stretch>
              <a:fillRect t="-23443" r="-121964" b="-115755"/>
            </a:stretch>
          </a:blipFill>
        </p:spPr>
      </p:sp>
      <p:grpSp>
        <p:nvGrpSpPr>
          <p:cNvPr id="7" name="Group 7"/>
          <p:cNvGrpSpPr/>
          <p:nvPr/>
        </p:nvGrpSpPr>
        <p:grpSpPr>
          <a:xfrm>
            <a:off x="8841389" y="2283216"/>
            <a:ext cx="8735756" cy="7049592"/>
            <a:chOff x="0" y="0"/>
            <a:chExt cx="11647674" cy="9399456"/>
          </a:xfrm>
        </p:grpSpPr>
        <p:sp>
          <p:nvSpPr>
            <p:cNvPr id="8" name="Freeform 8"/>
            <p:cNvSpPr/>
            <p:nvPr/>
          </p:nvSpPr>
          <p:spPr>
            <a:xfrm>
              <a:off x="0" y="0"/>
              <a:ext cx="11647674" cy="9399456"/>
            </a:xfrm>
            <a:custGeom>
              <a:avLst/>
              <a:gdLst/>
              <a:ahLst/>
              <a:cxnLst/>
              <a:rect l="l" t="t" r="r" b="b"/>
              <a:pathLst>
                <a:path w="11647674" h="9399456">
                  <a:moveTo>
                    <a:pt x="0" y="0"/>
                  </a:moveTo>
                  <a:lnTo>
                    <a:pt x="11647674" y="0"/>
                  </a:lnTo>
                  <a:lnTo>
                    <a:pt x="11647674" y="9399456"/>
                  </a:lnTo>
                  <a:lnTo>
                    <a:pt x="0" y="9399456"/>
                  </a:lnTo>
                  <a:lnTo>
                    <a:pt x="0" y="0"/>
                  </a:lnTo>
                  <a:close/>
                </a:path>
              </a:pathLst>
            </a:custGeom>
            <a:blipFill>
              <a:blip r:embed="rId3"/>
              <a:stretch>
                <a:fillRect t="-15405" r="-44878" b="-47509"/>
              </a:stretch>
            </a:blipFill>
          </p:spPr>
        </p:sp>
        <p:sp>
          <p:nvSpPr>
            <p:cNvPr id="9" name="AutoShape 9"/>
            <p:cNvSpPr/>
            <p:nvPr/>
          </p:nvSpPr>
          <p:spPr>
            <a:xfrm flipH="1">
              <a:off x="4598853" y="8335668"/>
              <a:ext cx="3227966" cy="804250"/>
            </a:xfrm>
            <a:prstGeom prst="line">
              <a:avLst/>
            </a:prstGeom>
            <a:ln w="54665" cap="flat">
              <a:solidFill>
                <a:srgbClr val="FF3131"/>
              </a:solidFill>
              <a:prstDash val="solid"/>
              <a:headEnd type="none" w="sm" len="sm"/>
              <a:tailEnd type="arrow" w="med" len="sm"/>
            </a:ln>
          </p:spPr>
        </p:sp>
        <p:sp>
          <p:nvSpPr>
            <p:cNvPr id="10" name="TextBox 10"/>
            <p:cNvSpPr txBox="1"/>
            <p:nvPr/>
          </p:nvSpPr>
          <p:spPr>
            <a:xfrm>
              <a:off x="7594493" y="7772866"/>
              <a:ext cx="2929190" cy="562801"/>
            </a:xfrm>
            <a:prstGeom prst="rect">
              <a:avLst/>
            </a:prstGeom>
          </p:spPr>
          <p:txBody>
            <a:bodyPr lIns="0" tIns="0" rIns="0" bIns="0" rtlCol="0" anchor="t">
              <a:spAutoFit/>
            </a:bodyPr>
            <a:lstStyle/>
            <a:p>
              <a:pPr algn="ctr">
                <a:lnSpc>
                  <a:spcPts val="3560"/>
                </a:lnSpc>
              </a:pPr>
              <a:r>
                <a:rPr lang="en-US" sz="2543">
                  <a:solidFill>
                    <a:srgbClr val="FF3131"/>
                  </a:solidFill>
                  <a:latin typeface="Muli"/>
                </a:rPr>
                <a:t>Số request lỗi</a:t>
              </a:r>
            </a:p>
          </p:txBody>
        </p:sp>
        <p:sp>
          <p:nvSpPr>
            <p:cNvPr id="11" name="Freeform 11"/>
            <p:cNvSpPr/>
            <p:nvPr/>
          </p:nvSpPr>
          <p:spPr>
            <a:xfrm>
              <a:off x="1236456" y="3535003"/>
              <a:ext cx="1655771" cy="951316"/>
            </a:xfrm>
            <a:custGeom>
              <a:avLst/>
              <a:gdLst/>
              <a:ahLst/>
              <a:cxnLst/>
              <a:rect l="l" t="t" r="r" b="b"/>
              <a:pathLst>
                <a:path w="1655771" h="951316">
                  <a:moveTo>
                    <a:pt x="0" y="0"/>
                  </a:moveTo>
                  <a:lnTo>
                    <a:pt x="1655771" y="0"/>
                  </a:lnTo>
                  <a:lnTo>
                    <a:pt x="1655771" y="951315"/>
                  </a:lnTo>
                  <a:lnTo>
                    <a:pt x="0" y="95131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sp>
        <p:nvSpPr>
          <p:cNvPr id="12" name="AutoShape 12"/>
          <p:cNvSpPr/>
          <p:nvPr/>
        </p:nvSpPr>
        <p:spPr>
          <a:xfrm>
            <a:off x="978321" y="1187980"/>
            <a:ext cx="6733702" cy="0"/>
          </a:xfrm>
          <a:prstGeom prst="line">
            <a:avLst/>
          </a:prstGeom>
          <a:ln w="9525" cap="flat">
            <a:solidFill>
              <a:srgbClr val="000000"/>
            </a:solidFill>
            <a:prstDash val="solid"/>
            <a:headEnd type="none" w="sm" len="sm"/>
            <a:tailEnd type="none" w="sm" len="sm"/>
          </a:ln>
        </p:spPr>
      </p:sp>
      <p:graphicFrame>
        <p:nvGraphicFramePr>
          <p:cNvPr id="13" name="Table 13"/>
          <p:cNvGraphicFramePr>
            <a:graphicFrameLocks noGrp="1"/>
          </p:cNvGraphicFramePr>
          <p:nvPr/>
        </p:nvGraphicFramePr>
        <p:xfrm>
          <a:off x="710855" y="6742197"/>
          <a:ext cx="7492136" cy="1144388"/>
        </p:xfrm>
        <a:graphic>
          <a:graphicData uri="http://schemas.openxmlformats.org/drawingml/2006/table">
            <a:tbl>
              <a:tblPr/>
              <a:tblGrid>
                <a:gridCol w="7492136"/>
              </a:tblGrid>
              <a:tr h="1144388">
                <a:tc>
                  <a:txBody>
                    <a:bodyPr/>
                    <a:lstStyle/>
                    <a:p>
                      <a:pPr algn="ctr">
                        <a:lnSpc>
                          <a:spcPts val="2520"/>
                        </a:lnSpc>
                        <a:defRPr/>
                      </a:pPr>
                      <a:endParaRPr lang="en-US" sz="1100"/>
                    </a:p>
                  </a:txBody>
                  <a:tcPr marL="190500" marR="190500" marT="190500" marB="190500" anchor="ctr">
                    <a:lnL w="38100" cap="flat" cmpd="sng" algn="ctr">
                      <a:solidFill>
                        <a:srgbClr val="FF3131"/>
                      </a:solidFill>
                      <a:prstDash val="solid"/>
                      <a:round/>
                      <a:headEnd type="none" w="med" len="med"/>
                      <a:tailEnd type="none" w="med" len="med"/>
                    </a:lnL>
                    <a:lnR w="38100" cap="flat" cmpd="sng" algn="ctr">
                      <a:solidFill>
                        <a:srgbClr val="FF3131"/>
                      </a:solidFill>
                      <a:prstDash val="solid"/>
                      <a:round/>
                      <a:headEnd type="none" w="med" len="med"/>
                      <a:tailEnd type="none" w="med" len="med"/>
                    </a:lnR>
                    <a:lnT w="38100" cap="flat" cmpd="sng" algn="ctr">
                      <a:solidFill>
                        <a:srgbClr val="FF3131"/>
                      </a:solidFill>
                      <a:prstDash val="solid"/>
                      <a:round/>
                      <a:headEnd type="none" w="med" len="med"/>
                      <a:tailEnd type="none" w="med" len="med"/>
                    </a:lnT>
                    <a:lnB w="38100" cap="flat" cmpd="sng" algn="ctr">
                      <a:solidFill>
                        <a:srgbClr val="FF3131"/>
                      </a:solidFill>
                      <a:prstDash val="solid"/>
                      <a:round/>
                      <a:headEnd type="none" w="med" len="med"/>
                      <a:tailEnd type="none" w="med" len="med"/>
                    </a:lnB>
                  </a:tcPr>
                </a:tc>
              </a:tr>
            </a:tbl>
          </a:graphicData>
        </a:graphic>
      </p:graphicFrame>
      <p:graphicFrame>
        <p:nvGraphicFramePr>
          <p:cNvPr id="14" name="Table 14"/>
          <p:cNvGraphicFramePr>
            <a:graphicFrameLocks noGrp="1"/>
          </p:cNvGraphicFramePr>
          <p:nvPr/>
        </p:nvGraphicFramePr>
        <p:xfrm>
          <a:off x="8841389" y="7694159"/>
          <a:ext cx="8735756" cy="1638649"/>
        </p:xfrm>
        <a:graphic>
          <a:graphicData uri="http://schemas.openxmlformats.org/drawingml/2006/table">
            <a:tbl>
              <a:tblPr/>
              <a:tblGrid>
                <a:gridCol w="8735756"/>
              </a:tblGrid>
              <a:tr h="1638649">
                <a:tc>
                  <a:txBody>
                    <a:bodyPr/>
                    <a:lstStyle/>
                    <a:p>
                      <a:pPr algn="ctr">
                        <a:lnSpc>
                          <a:spcPts val="2520"/>
                        </a:lnSpc>
                        <a:defRPr/>
                      </a:pPr>
                      <a:endParaRPr lang="en-US" sz="1100"/>
                    </a:p>
                  </a:txBody>
                  <a:tcPr marL="190500" marR="190500" marT="190500" marB="190500" anchor="ctr">
                    <a:lnL w="38100" cap="flat" cmpd="sng" algn="ctr">
                      <a:solidFill>
                        <a:srgbClr val="FF3131"/>
                      </a:solidFill>
                      <a:prstDash val="solid"/>
                      <a:round/>
                      <a:headEnd type="none" w="med" len="med"/>
                      <a:tailEnd type="none" w="med" len="med"/>
                    </a:lnL>
                    <a:lnR w="38100" cap="flat" cmpd="sng" algn="ctr">
                      <a:solidFill>
                        <a:srgbClr val="FF3131"/>
                      </a:solidFill>
                      <a:prstDash val="solid"/>
                      <a:round/>
                      <a:headEnd type="none" w="med" len="med"/>
                      <a:tailEnd type="none" w="med" len="med"/>
                    </a:lnR>
                    <a:lnT w="38100" cap="flat" cmpd="sng" algn="ctr">
                      <a:solidFill>
                        <a:srgbClr val="FF3131"/>
                      </a:solidFill>
                      <a:prstDash val="solid"/>
                      <a:round/>
                      <a:headEnd type="none" w="med" len="med"/>
                      <a:tailEnd type="none" w="med" len="med"/>
                    </a:lnT>
                    <a:lnB w="38100" cap="flat" cmpd="sng" algn="ctr">
                      <a:solidFill>
                        <a:srgbClr val="FF3131"/>
                      </a:solidFill>
                      <a:prstDash val="solid"/>
                      <a:round/>
                      <a:headEnd type="none" w="med" len="med"/>
                      <a:tailEnd type="none" w="med" len="med"/>
                    </a:lnB>
                  </a:tcPr>
                </a:tc>
              </a:tr>
            </a:tbl>
          </a:graphicData>
        </a:graphic>
      </p:graphicFrame>
      <p:sp>
        <p:nvSpPr>
          <p:cNvPr id="15" name="Freeform 15"/>
          <p:cNvSpPr/>
          <p:nvPr/>
        </p:nvSpPr>
        <p:spPr>
          <a:xfrm>
            <a:off x="1544698" y="3856347"/>
            <a:ext cx="1241828" cy="713487"/>
          </a:xfrm>
          <a:custGeom>
            <a:avLst/>
            <a:gdLst/>
            <a:ahLst/>
            <a:cxnLst/>
            <a:rect l="l" t="t" r="r" b="b"/>
            <a:pathLst>
              <a:path w="1241828" h="713487">
                <a:moveTo>
                  <a:pt x="0" y="0"/>
                </a:moveTo>
                <a:lnTo>
                  <a:pt x="1241828" y="0"/>
                </a:lnTo>
                <a:lnTo>
                  <a:pt x="1241828" y="713486"/>
                </a:lnTo>
                <a:lnTo>
                  <a:pt x="0" y="7134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6" name="TextBox 16"/>
          <p:cNvSpPr txBox="1"/>
          <p:nvPr/>
        </p:nvSpPr>
        <p:spPr>
          <a:xfrm>
            <a:off x="2786526" y="8221255"/>
            <a:ext cx="2469952" cy="422275"/>
          </a:xfrm>
          <a:prstGeom prst="rect">
            <a:avLst/>
          </a:prstGeom>
        </p:spPr>
        <p:txBody>
          <a:bodyPr lIns="0" tIns="0" rIns="0" bIns="0" rtlCol="0" anchor="t">
            <a:spAutoFit/>
          </a:bodyPr>
          <a:lstStyle/>
          <a:p>
            <a:pPr algn="ctr">
              <a:lnSpc>
                <a:spcPts val="3500"/>
              </a:lnSpc>
            </a:pPr>
            <a:r>
              <a:rPr lang="en-US" sz="2500">
                <a:solidFill>
                  <a:srgbClr val="000000"/>
                </a:solidFill>
                <a:latin typeface="Muli"/>
              </a:rPr>
              <a:t>500 request PUT</a:t>
            </a:r>
          </a:p>
        </p:txBody>
      </p:sp>
      <p:sp>
        <p:nvSpPr>
          <p:cNvPr id="17" name="TextBox 17"/>
          <p:cNvSpPr txBox="1"/>
          <p:nvPr/>
        </p:nvSpPr>
        <p:spPr>
          <a:xfrm>
            <a:off x="11859491" y="9688504"/>
            <a:ext cx="2640509" cy="422275"/>
          </a:xfrm>
          <a:prstGeom prst="rect">
            <a:avLst/>
          </a:prstGeom>
        </p:spPr>
        <p:txBody>
          <a:bodyPr lIns="0" tIns="0" rIns="0" bIns="0" rtlCol="0" anchor="t">
            <a:spAutoFit/>
          </a:bodyPr>
          <a:lstStyle/>
          <a:p>
            <a:pPr algn="ctr">
              <a:lnSpc>
                <a:spcPts val="3500"/>
              </a:lnSpc>
            </a:pPr>
            <a:r>
              <a:rPr lang="en-US" sz="2500">
                <a:solidFill>
                  <a:srgbClr val="000000"/>
                </a:solidFill>
                <a:latin typeface="Muli"/>
              </a:rPr>
              <a:t>1000 request GET</a:t>
            </a:r>
          </a:p>
        </p:txBody>
      </p:sp>
      <p:sp>
        <p:nvSpPr>
          <p:cNvPr id="18" name="TextBox 18"/>
          <p:cNvSpPr txBox="1"/>
          <p:nvPr/>
        </p:nvSpPr>
        <p:spPr>
          <a:xfrm>
            <a:off x="710855" y="1750658"/>
            <a:ext cx="2483656" cy="438785"/>
          </a:xfrm>
          <a:prstGeom prst="rect">
            <a:avLst/>
          </a:prstGeom>
        </p:spPr>
        <p:txBody>
          <a:bodyPr lIns="0" tIns="0" rIns="0" bIns="0" rtlCol="0" anchor="t">
            <a:spAutoFit/>
          </a:bodyPr>
          <a:lstStyle/>
          <a:p>
            <a:pPr marL="561344" lvl="1" indent="-280672">
              <a:lnSpc>
                <a:spcPts val="3640"/>
              </a:lnSpc>
              <a:buFont typeface="Arial"/>
              <a:buChar char="•"/>
            </a:pPr>
            <a:r>
              <a:rPr lang="en-US" sz="2600">
                <a:solidFill>
                  <a:srgbClr val="000000"/>
                </a:solidFill>
                <a:latin typeface="Muli Bold"/>
              </a:rPr>
              <a:t>Kết quả</a:t>
            </a:r>
          </a:p>
        </p:txBody>
      </p:sp>
      <p:sp>
        <p:nvSpPr>
          <p:cNvPr id="19" name="TextBox 19"/>
          <p:cNvSpPr txBox="1"/>
          <p:nvPr/>
        </p:nvSpPr>
        <p:spPr>
          <a:xfrm>
            <a:off x="1028700" y="1261709"/>
            <a:ext cx="3155893" cy="422274"/>
          </a:xfrm>
          <a:prstGeom prst="rect">
            <a:avLst/>
          </a:prstGeom>
        </p:spPr>
        <p:txBody>
          <a:bodyPr lIns="0" tIns="0" rIns="0" bIns="0" rtlCol="0" anchor="t">
            <a:spAutoFit/>
          </a:bodyPr>
          <a:lstStyle/>
          <a:p>
            <a:pPr>
              <a:lnSpc>
                <a:spcPts val="3500"/>
              </a:lnSpc>
            </a:pPr>
            <a:r>
              <a:rPr lang="en-US" sz="2500">
                <a:solidFill>
                  <a:srgbClr val="000000"/>
                </a:solidFill>
                <a:latin typeface="Muli Bold"/>
              </a:rPr>
              <a:t>3. Thực nghiệm</a:t>
            </a:r>
          </a:p>
        </p:txBody>
      </p:sp>
      <p:sp>
        <p:nvSpPr>
          <p:cNvPr id="20" name="TextBox 20"/>
          <p:cNvSpPr txBox="1"/>
          <p:nvPr/>
        </p:nvSpPr>
        <p:spPr>
          <a:xfrm>
            <a:off x="1028700" y="676275"/>
            <a:ext cx="11673852" cy="476250"/>
          </a:xfrm>
          <a:prstGeom prst="rect">
            <a:avLst/>
          </a:prstGeom>
        </p:spPr>
        <p:txBody>
          <a:bodyPr lIns="0" tIns="0" rIns="0" bIns="0" rtlCol="0" anchor="t">
            <a:spAutoFit/>
          </a:bodyPr>
          <a:lstStyle/>
          <a:p>
            <a:pPr>
              <a:lnSpc>
                <a:spcPts val="3840"/>
              </a:lnSpc>
              <a:spcBef>
                <a:spcPct val="0"/>
              </a:spcBef>
            </a:pPr>
            <a:r>
              <a:rPr lang="en-US" sz="3200" spc="-32">
                <a:solidFill>
                  <a:srgbClr val="000000"/>
                </a:solidFill>
                <a:latin typeface="Muli Bold"/>
              </a:rPr>
              <a:t>III. Triển khai và thực hiện</a:t>
            </a:r>
          </a:p>
        </p:txBody>
      </p:sp>
      <p:grpSp>
        <p:nvGrpSpPr>
          <p:cNvPr id="21" name="Group 21"/>
          <p:cNvGrpSpPr/>
          <p:nvPr/>
        </p:nvGrpSpPr>
        <p:grpSpPr>
          <a:xfrm>
            <a:off x="16602691" y="9415331"/>
            <a:ext cx="2877901" cy="2492276"/>
            <a:chOff x="0" y="0"/>
            <a:chExt cx="3837201" cy="3323034"/>
          </a:xfrm>
        </p:grpSpPr>
        <p:grpSp>
          <p:nvGrpSpPr>
            <p:cNvPr id="22" name="Group 22"/>
            <p:cNvGrpSpPr/>
            <p:nvPr/>
          </p:nvGrpSpPr>
          <p:grpSpPr>
            <a:xfrm>
              <a:off x="0" y="0"/>
              <a:ext cx="3837201" cy="3323034"/>
              <a:chOff x="0" y="0"/>
              <a:chExt cx="3619627" cy="3134614"/>
            </a:xfrm>
          </p:grpSpPr>
          <p:sp>
            <p:nvSpPr>
              <p:cNvPr id="23" name="Freeform 2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24" name="TextBox 24"/>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27 / 35</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Freeform 6"/>
          <p:cNvSpPr/>
          <p:nvPr/>
        </p:nvSpPr>
        <p:spPr>
          <a:xfrm>
            <a:off x="1387684" y="2766023"/>
            <a:ext cx="13800143" cy="6593644"/>
          </a:xfrm>
          <a:custGeom>
            <a:avLst/>
            <a:gdLst/>
            <a:ahLst/>
            <a:cxnLst/>
            <a:rect l="l" t="t" r="r" b="b"/>
            <a:pathLst>
              <a:path w="13800143" h="6593644">
                <a:moveTo>
                  <a:pt x="0" y="0"/>
                </a:moveTo>
                <a:lnTo>
                  <a:pt x="13800143" y="0"/>
                </a:lnTo>
                <a:lnTo>
                  <a:pt x="13800143" y="6593644"/>
                </a:lnTo>
                <a:lnTo>
                  <a:pt x="0" y="6593644"/>
                </a:lnTo>
                <a:lnTo>
                  <a:pt x="0" y="0"/>
                </a:lnTo>
                <a:close/>
              </a:path>
            </a:pathLst>
          </a:custGeom>
          <a:blipFill>
            <a:blip r:embed="rId2"/>
            <a:stretch>
              <a:fillRect b="-8877"/>
            </a:stretch>
          </a:blipFill>
        </p:spPr>
      </p:sp>
      <p:sp>
        <p:nvSpPr>
          <p:cNvPr id="7" name="TextBox 7"/>
          <p:cNvSpPr txBox="1"/>
          <p:nvPr/>
        </p:nvSpPr>
        <p:spPr>
          <a:xfrm>
            <a:off x="1387684" y="2158328"/>
            <a:ext cx="12648678" cy="455295"/>
          </a:xfrm>
          <a:prstGeom prst="rect">
            <a:avLst/>
          </a:prstGeom>
        </p:spPr>
        <p:txBody>
          <a:bodyPr lIns="0" tIns="0" rIns="0" bIns="0" rtlCol="0" anchor="t">
            <a:spAutoFit/>
          </a:bodyPr>
          <a:lstStyle/>
          <a:p>
            <a:pPr>
              <a:lnSpc>
                <a:spcPts val="3780"/>
              </a:lnSpc>
            </a:pPr>
            <a:r>
              <a:rPr lang="en-US" sz="2700">
                <a:solidFill>
                  <a:srgbClr val="000000"/>
                </a:solidFill>
                <a:latin typeface="Muli"/>
              </a:rPr>
              <a:t>Kết quả mong muốn trên gateway do quá tải khi tài nguyên bị giới hạn</a:t>
            </a:r>
          </a:p>
        </p:txBody>
      </p:sp>
      <p:sp>
        <p:nvSpPr>
          <p:cNvPr id="8" name="TextBox 8"/>
          <p:cNvSpPr txBox="1"/>
          <p:nvPr/>
        </p:nvSpPr>
        <p:spPr>
          <a:xfrm>
            <a:off x="1028700" y="1261709"/>
            <a:ext cx="2930390" cy="422274"/>
          </a:xfrm>
          <a:prstGeom prst="rect">
            <a:avLst/>
          </a:prstGeom>
        </p:spPr>
        <p:txBody>
          <a:bodyPr lIns="0" tIns="0" rIns="0" bIns="0" rtlCol="0" anchor="t">
            <a:spAutoFit/>
          </a:bodyPr>
          <a:lstStyle/>
          <a:p>
            <a:pPr>
              <a:lnSpc>
                <a:spcPts val="3500"/>
              </a:lnSpc>
            </a:pPr>
            <a:r>
              <a:rPr lang="en-US" sz="2500">
                <a:solidFill>
                  <a:srgbClr val="000000"/>
                </a:solidFill>
                <a:latin typeface="Muli Bold"/>
              </a:rPr>
              <a:t>3. Thực nghiệm</a:t>
            </a:r>
          </a:p>
        </p:txBody>
      </p:sp>
      <p:sp>
        <p:nvSpPr>
          <p:cNvPr id="9" name="TextBox 9"/>
          <p:cNvSpPr txBox="1"/>
          <p:nvPr/>
        </p:nvSpPr>
        <p:spPr>
          <a:xfrm>
            <a:off x="1028700" y="676275"/>
            <a:ext cx="11673852" cy="476250"/>
          </a:xfrm>
          <a:prstGeom prst="rect">
            <a:avLst/>
          </a:prstGeom>
        </p:spPr>
        <p:txBody>
          <a:bodyPr lIns="0" tIns="0" rIns="0" bIns="0" rtlCol="0" anchor="t">
            <a:spAutoFit/>
          </a:bodyPr>
          <a:lstStyle/>
          <a:p>
            <a:pPr>
              <a:lnSpc>
                <a:spcPts val="3840"/>
              </a:lnSpc>
              <a:spcBef>
                <a:spcPct val="0"/>
              </a:spcBef>
            </a:pPr>
            <a:r>
              <a:rPr lang="en-US" sz="3200" spc="-32">
                <a:solidFill>
                  <a:srgbClr val="000000"/>
                </a:solidFill>
                <a:latin typeface="Muli Bold"/>
              </a:rPr>
              <a:t>III. Triển khai và thực hiện</a:t>
            </a:r>
          </a:p>
        </p:txBody>
      </p:sp>
      <p:sp>
        <p:nvSpPr>
          <p:cNvPr id="10" name="AutoShape 10"/>
          <p:cNvSpPr/>
          <p:nvPr/>
        </p:nvSpPr>
        <p:spPr>
          <a:xfrm>
            <a:off x="978321" y="1187980"/>
            <a:ext cx="6733702" cy="0"/>
          </a:xfrm>
          <a:prstGeom prst="line">
            <a:avLst/>
          </a:prstGeom>
          <a:ln w="9525" cap="flat">
            <a:solidFill>
              <a:srgbClr val="000000"/>
            </a:solidFill>
            <a:prstDash val="solid"/>
            <a:headEnd type="none" w="sm" len="sm"/>
            <a:tailEnd type="none" w="sm" len="sm"/>
          </a:ln>
        </p:spPr>
      </p:sp>
      <p:grpSp>
        <p:nvGrpSpPr>
          <p:cNvPr id="11" name="Group 11"/>
          <p:cNvGrpSpPr/>
          <p:nvPr/>
        </p:nvGrpSpPr>
        <p:grpSpPr>
          <a:xfrm>
            <a:off x="16602691" y="9415331"/>
            <a:ext cx="2877901" cy="2492276"/>
            <a:chOff x="0" y="0"/>
            <a:chExt cx="3837201" cy="3323034"/>
          </a:xfrm>
        </p:grpSpPr>
        <p:grpSp>
          <p:nvGrpSpPr>
            <p:cNvPr id="12" name="Group 12"/>
            <p:cNvGrpSpPr/>
            <p:nvPr/>
          </p:nvGrpSpPr>
          <p:grpSpPr>
            <a:xfrm>
              <a:off x="0" y="0"/>
              <a:ext cx="3837201" cy="3323034"/>
              <a:chOff x="0" y="0"/>
              <a:chExt cx="3619627" cy="3134614"/>
            </a:xfrm>
          </p:grpSpPr>
          <p:sp>
            <p:nvSpPr>
              <p:cNvPr id="13" name="Freeform 1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4" name="TextBox 14"/>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28 / 35</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TextBox 6"/>
          <p:cNvSpPr txBox="1"/>
          <p:nvPr/>
        </p:nvSpPr>
        <p:spPr>
          <a:xfrm>
            <a:off x="1172079" y="1750658"/>
            <a:ext cx="8817010" cy="422274"/>
          </a:xfrm>
          <a:prstGeom prst="rect">
            <a:avLst/>
          </a:prstGeom>
        </p:spPr>
        <p:txBody>
          <a:bodyPr lIns="0" tIns="0" rIns="0" bIns="0" rtlCol="0" anchor="t">
            <a:spAutoFit/>
          </a:bodyPr>
          <a:lstStyle/>
          <a:p>
            <a:pPr marL="539754" lvl="1" indent="-269877">
              <a:lnSpc>
                <a:spcPts val="3500"/>
              </a:lnSpc>
              <a:buFont typeface="Arial"/>
              <a:buChar char="•"/>
            </a:pPr>
            <a:r>
              <a:rPr lang="en-US" sz="2500">
                <a:solidFill>
                  <a:srgbClr val="000000"/>
                </a:solidFill>
                <a:latin typeface="Muli Bold"/>
              </a:rPr>
              <a:t>Kết quả: Service map với test 2</a:t>
            </a:r>
          </a:p>
        </p:txBody>
      </p:sp>
      <p:grpSp>
        <p:nvGrpSpPr>
          <p:cNvPr id="7" name="Group 7"/>
          <p:cNvGrpSpPr/>
          <p:nvPr/>
        </p:nvGrpSpPr>
        <p:grpSpPr>
          <a:xfrm>
            <a:off x="2597250" y="2325333"/>
            <a:ext cx="13970560" cy="7746667"/>
            <a:chOff x="0" y="0"/>
            <a:chExt cx="18627413" cy="10328890"/>
          </a:xfrm>
        </p:grpSpPr>
        <p:sp>
          <p:nvSpPr>
            <p:cNvPr id="8" name="Freeform 8"/>
            <p:cNvSpPr/>
            <p:nvPr/>
          </p:nvSpPr>
          <p:spPr>
            <a:xfrm>
              <a:off x="0" y="0"/>
              <a:ext cx="18627413" cy="10328890"/>
            </a:xfrm>
            <a:custGeom>
              <a:avLst/>
              <a:gdLst/>
              <a:ahLst/>
              <a:cxnLst/>
              <a:rect l="l" t="t" r="r" b="b"/>
              <a:pathLst>
                <a:path w="18627413" h="10328890">
                  <a:moveTo>
                    <a:pt x="0" y="0"/>
                  </a:moveTo>
                  <a:lnTo>
                    <a:pt x="18627413" y="0"/>
                  </a:lnTo>
                  <a:lnTo>
                    <a:pt x="18627413" y="10328890"/>
                  </a:lnTo>
                  <a:lnTo>
                    <a:pt x="0" y="10328890"/>
                  </a:lnTo>
                  <a:lnTo>
                    <a:pt x="0" y="0"/>
                  </a:lnTo>
                  <a:close/>
                </a:path>
              </a:pathLst>
            </a:custGeom>
            <a:blipFill>
              <a:blip r:embed="rId2"/>
              <a:stretch>
                <a:fillRect t="-3025"/>
              </a:stretch>
            </a:blipFill>
          </p:spPr>
        </p:sp>
        <p:sp>
          <p:nvSpPr>
            <p:cNvPr id="9" name="TextBox 9"/>
            <p:cNvSpPr txBox="1"/>
            <p:nvPr/>
          </p:nvSpPr>
          <p:spPr>
            <a:xfrm>
              <a:off x="7653138" y="7262651"/>
              <a:ext cx="5350710" cy="498918"/>
            </a:xfrm>
            <a:prstGeom prst="rect">
              <a:avLst/>
            </a:prstGeom>
          </p:spPr>
          <p:txBody>
            <a:bodyPr lIns="0" tIns="0" rIns="0" bIns="0" rtlCol="0" anchor="t">
              <a:spAutoFit/>
            </a:bodyPr>
            <a:lstStyle/>
            <a:p>
              <a:pPr algn="ctr">
                <a:lnSpc>
                  <a:spcPts val="3175"/>
                </a:lnSpc>
                <a:spcBef>
                  <a:spcPct val="0"/>
                </a:spcBef>
              </a:pPr>
              <a:r>
                <a:rPr lang="en-US" sz="2268">
                  <a:solidFill>
                    <a:srgbClr val="2C3B3B"/>
                  </a:solidFill>
                  <a:latin typeface="Muli Bold"/>
                </a:rPr>
                <a:t>Thời gian đáp ứng trung bình</a:t>
              </a:r>
            </a:p>
          </p:txBody>
        </p:sp>
        <p:sp>
          <p:nvSpPr>
            <p:cNvPr id="10" name="TextBox 10"/>
            <p:cNvSpPr txBox="1"/>
            <p:nvPr/>
          </p:nvSpPr>
          <p:spPr>
            <a:xfrm>
              <a:off x="7776338" y="7934269"/>
              <a:ext cx="3026728" cy="498918"/>
            </a:xfrm>
            <a:prstGeom prst="rect">
              <a:avLst/>
            </a:prstGeom>
          </p:spPr>
          <p:txBody>
            <a:bodyPr lIns="0" tIns="0" rIns="0" bIns="0" rtlCol="0" anchor="t">
              <a:spAutoFit/>
            </a:bodyPr>
            <a:lstStyle/>
            <a:p>
              <a:pPr marL="0" lvl="0" indent="0" algn="ctr">
                <a:lnSpc>
                  <a:spcPts val="3175"/>
                </a:lnSpc>
                <a:spcBef>
                  <a:spcPct val="0"/>
                </a:spcBef>
              </a:pPr>
              <a:r>
                <a:rPr lang="en-US" sz="2268" u="none" strike="noStrike">
                  <a:solidFill>
                    <a:srgbClr val="2C3B3B"/>
                  </a:solidFill>
                  <a:latin typeface="Muli Bold"/>
                </a:rPr>
                <a:t>Số request/phút </a:t>
              </a:r>
            </a:p>
          </p:txBody>
        </p:sp>
        <p:sp>
          <p:nvSpPr>
            <p:cNvPr id="11" name="TextBox 11"/>
            <p:cNvSpPr txBox="1"/>
            <p:nvPr/>
          </p:nvSpPr>
          <p:spPr>
            <a:xfrm>
              <a:off x="8073429" y="9444137"/>
              <a:ext cx="1500761" cy="498918"/>
            </a:xfrm>
            <a:prstGeom prst="rect">
              <a:avLst/>
            </a:prstGeom>
          </p:spPr>
          <p:txBody>
            <a:bodyPr lIns="0" tIns="0" rIns="0" bIns="0" rtlCol="0" anchor="t">
              <a:spAutoFit/>
            </a:bodyPr>
            <a:lstStyle/>
            <a:p>
              <a:pPr marL="0" lvl="0" indent="0" algn="ctr">
                <a:lnSpc>
                  <a:spcPts val="3175"/>
                </a:lnSpc>
                <a:spcBef>
                  <a:spcPct val="0"/>
                </a:spcBef>
              </a:pPr>
              <a:r>
                <a:rPr lang="en-US" sz="2268" u="none" strike="noStrike">
                  <a:solidFill>
                    <a:srgbClr val="2C3B3B"/>
                  </a:solidFill>
                  <a:latin typeface="Muli Bold"/>
                </a:rPr>
                <a:t>Tỷ lệ lỗi </a:t>
              </a:r>
            </a:p>
          </p:txBody>
        </p:sp>
        <p:sp>
          <p:nvSpPr>
            <p:cNvPr id="12" name="AutoShape 12"/>
            <p:cNvSpPr/>
            <p:nvPr/>
          </p:nvSpPr>
          <p:spPr>
            <a:xfrm flipV="1">
              <a:off x="5706211" y="7595157"/>
              <a:ext cx="1637394" cy="427294"/>
            </a:xfrm>
            <a:prstGeom prst="line">
              <a:avLst/>
            </a:prstGeom>
            <a:ln w="48010" cap="flat">
              <a:solidFill>
                <a:srgbClr val="2C3B3B"/>
              </a:solidFill>
              <a:prstDash val="solid"/>
              <a:headEnd type="triangle" w="lg" len="med"/>
              <a:tailEnd type="none" w="sm" len="sm"/>
            </a:ln>
          </p:spPr>
        </p:sp>
        <p:sp>
          <p:nvSpPr>
            <p:cNvPr id="13" name="AutoShape 13"/>
            <p:cNvSpPr/>
            <p:nvPr/>
          </p:nvSpPr>
          <p:spPr>
            <a:xfrm flipV="1">
              <a:off x="5700150" y="8231324"/>
              <a:ext cx="1649517" cy="225646"/>
            </a:xfrm>
            <a:prstGeom prst="line">
              <a:avLst/>
            </a:prstGeom>
            <a:ln w="48010" cap="flat">
              <a:solidFill>
                <a:srgbClr val="2C3B3B"/>
              </a:solidFill>
              <a:prstDash val="solid"/>
              <a:headEnd type="triangle" w="lg" len="med"/>
              <a:tailEnd type="none" w="sm" len="sm"/>
            </a:ln>
          </p:spPr>
        </p:sp>
        <p:sp>
          <p:nvSpPr>
            <p:cNvPr id="14" name="AutoShape 14"/>
            <p:cNvSpPr/>
            <p:nvPr/>
          </p:nvSpPr>
          <p:spPr>
            <a:xfrm flipV="1">
              <a:off x="5696896" y="9741266"/>
              <a:ext cx="2025223" cy="225646"/>
            </a:xfrm>
            <a:prstGeom prst="line">
              <a:avLst/>
            </a:prstGeom>
            <a:ln w="48010" cap="flat">
              <a:solidFill>
                <a:srgbClr val="2C3B3B"/>
              </a:solidFill>
              <a:prstDash val="solid"/>
              <a:headEnd type="triangle" w="lg" len="med"/>
              <a:tailEnd type="none" w="sm" len="sm"/>
            </a:ln>
          </p:spPr>
        </p:sp>
      </p:grpSp>
      <p:sp>
        <p:nvSpPr>
          <p:cNvPr id="15" name="TextBox 15"/>
          <p:cNvSpPr txBox="1"/>
          <p:nvPr/>
        </p:nvSpPr>
        <p:spPr>
          <a:xfrm>
            <a:off x="1028700" y="1261709"/>
            <a:ext cx="3137101" cy="422274"/>
          </a:xfrm>
          <a:prstGeom prst="rect">
            <a:avLst/>
          </a:prstGeom>
        </p:spPr>
        <p:txBody>
          <a:bodyPr lIns="0" tIns="0" rIns="0" bIns="0" rtlCol="0" anchor="t">
            <a:spAutoFit/>
          </a:bodyPr>
          <a:lstStyle/>
          <a:p>
            <a:pPr>
              <a:lnSpc>
                <a:spcPts val="3500"/>
              </a:lnSpc>
            </a:pPr>
            <a:r>
              <a:rPr lang="en-US" sz="2500">
                <a:solidFill>
                  <a:srgbClr val="000000"/>
                </a:solidFill>
                <a:latin typeface="Muli Bold"/>
              </a:rPr>
              <a:t>3. Thực nghiệm</a:t>
            </a:r>
          </a:p>
        </p:txBody>
      </p:sp>
      <p:sp>
        <p:nvSpPr>
          <p:cNvPr id="16" name="TextBox 16"/>
          <p:cNvSpPr txBox="1"/>
          <p:nvPr/>
        </p:nvSpPr>
        <p:spPr>
          <a:xfrm>
            <a:off x="1028700" y="676275"/>
            <a:ext cx="11673852" cy="476250"/>
          </a:xfrm>
          <a:prstGeom prst="rect">
            <a:avLst/>
          </a:prstGeom>
        </p:spPr>
        <p:txBody>
          <a:bodyPr lIns="0" tIns="0" rIns="0" bIns="0" rtlCol="0" anchor="t">
            <a:spAutoFit/>
          </a:bodyPr>
          <a:lstStyle/>
          <a:p>
            <a:pPr>
              <a:lnSpc>
                <a:spcPts val="3840"/>
              </a:lnSpc>
              <a:spcBef>
                <a:spcPct val="0"/>
              </a:spcBef>
            </a:pPr>
            <a:r>
              <a:rPr lang="en-US" sz="3200" spc="-32">
                <a:solidFill>
                  <a:srgbClr val="000000"/>
                </a:solidFill>
                <a:latin typeface="Muli Bold"/>
              </a:rPr>
              <a:t>III. Triển khai và thực hiện</a:t>
            </a:r>
          </a:p>
        </p:txBody>
      </p:sp>
      <p:sp>
        <p:nvSpPr>
          <p:cNvPr id="17" name="AutoShape 17"/>
          <p:cNvSpPr/>
          <p:nvPr/>
        </p:nvSpPr>
        <p:spPr>
          <a:xfrm>
            <a:off x="978321" y="1187980"/>
            <a:ext cx="6733702" cy="0"/>
          </a:xfrm>
          <a:prstGeom prst="line">
            <a:avLst/>
          </a:prstGeom>
          <a:ln w="9525" cap="flat">
            <a:solidFill>
              <a:srgbClr val="000000"/>
            </a:solidFill>
            <a:prstDash val="solid"/>
            <a:headEnd type="none" w="sm" len="sm"/>
            <a:tailEnd type="none" w="sm" len="sm"/>
          </a:ln>
        </p:spPr>
      </p:sp>
      <p:grpSp>
        <p:nvGrpSpPr>
          <p:cNvPr id="18" name="Group 18"/>
          <p:cNvGrpSpPr/>
          <p:nvPr/>
        </p:nvGrpSpPr>
        <p:grpSpPr>
          <a:xfrm>
            <a:off x="16602691" y="9415331"/>
            <a:ext cx="2877901" cy="2492276"/>
            <a:chOff x="0" y="0"/>
            <a:chExt cx="3837201" cy="3323034"/>
          </a:xfrm>
        </p:grpSpPr>
        <p:grpSp>
          <p:nvGrpSpPr>
            <p:cNvPr id="19" name="Group 19"/>
            <p:cNvGrpSpPr/>
            <p:nvPr/>
          </p:nvGrpSpPr>
          <p:grpSpPr>
            <a:xfrm>
              <a:off x="0" y="0"/>
              <a:ext cx="3837201" cy="3323034"/>
              <a:chOff x="0" y="0"/>
              <a:chExt cx="3619627" cy="3134614"/>
            </a:xfrm>
          </p:grpSpPr>
          <p:sp>
            <p:nvSpPr>
              <p:cNvPr id="20" name="Freeform 2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21" name="TextBox 21"/>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29 / 35</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TextBox 6"/>
          <p:cNvSpPr txBox="1"/>
          <p:nvPr/>
        </p:nvSpPr>
        <p:spPr>
          <a:xfrm>
            <a:off x="1498767" y="2284412"/>
            <a:ext cx="5100550" cy="412750"/>
          </a:xfrm>
          <a:prstGeom prst="rect">
            <a:avLst/>
          </a:prstGeom>
        </p:spPr>
        <p:txBody>
          <a:bodyPr lIns="0" tIns="0" rIns="0" bIns="0" rtlCol="0" anchor="t">
            <a:spAutoFit/>
          </a:bodyPr>
          <a:lstStyle/>
          <a:p>
            <a:pPr>
              <a:lnSpc>
                <a:spcPts val="3499"/>
              </a:lnSpc>
            </a:pPr>
            <a:r>
              <a:rPr lang="en-US" sz="2499">
                <a:solidFill>
                  <a:srgbClr val="000000"/>
                </a:solidFill>
                <a:latin typeface="Muli Bold"/>
              </a:rPr>
              <a:t>Nhận xét kết quả test 2:</a:t>
            </a:r>
          </a:p>
        </p:txBody>
      </p:sp>
      <p:graphicFrame>
        <p:nvGraphicFramePr>
          <p:cNvPr id="7" name="Table 7"/>
          <p:cNvGraphicFramePr>
            <a:graphicFrameLocks noGrp="1"/>
          </p:cNvGraphicFramePr>
          <p:nvPr/>
        </p:nvGraphicFramePr>
        <p:xfrm>
          <a:off x="1879664" y="2973388"/>
          <a:ext cx="14483074" cy="4991101"/>
        </p:xfrm>
        <a:graphic>
          <a:graphicData uri="http://schemas.openxmlformats.org/drawingml/2006/table">
            <a:tbl>
              <a:tblPr/>
              <a:tblGrid>
                <a:gridCol w="1964754"/>
                <a:gridCol w="3734468"/>
                <a:gridCol w="5417488"/>
                <a:gridCol w="3366364"/>
              </a:tblGrid>
              <a:tr h="1487732">
                <a:tc>
                  <a:txBody>
                    <a:bodyPr/>
                    <a:lstStyle/>
                    <a:p>
                      <a:pPr algn="ctr">
                        <a:lnSpc>
                          <a:spcPts val="3919"/>
                        </a:lnSpc>
                        <a:defRPr/>
                      </a:pPr>
                      <a:r>
                        <a:rPr lang="en-US" sz="2799">
                          <a:solidFill>
                            <a:srgbClr val="000000"/>
                          </a:solidFill>
                          <a:latin typeface="Muli Bold"/>
                        </a:rPr>
                        <a:t>Tỉ lệ lỗi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Muli Bold"/>
                        </a:rPr>
                        <a:t>Tính toán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Muli Bold"/>
                        </a:rPr>
                        <a:t>Các node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Muli Bold"/>
                        </a:rPr>
                        <a:t>Đánh giá</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027015">
                <a:tc>
                  <a:txBody>
                    <a:bodyPr/>
                    <a:lstStyle/>
                    <a:p>
                      <a:pPr algn="ctr">
                        <a:lnSpc>
                          <a:spcPts val="3919"/>
                        </a:lnSpc>
                        <a:defRPr/>
                      </a:pPr>
                      <a:r>
                        <a:rPr lang="en-US" sz="2799">
                          <a:solidFill>
                            <a:srgbClr val="000000"/>
                          </a:solidFill>
                          <a:latin typeface="Muli"/>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Muli"/>
                        </a:rPr>
                        <a:t>gateway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Muli"/>
                        </a:rPr>
                        <a:t>Đúng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487732">
                <a:tc>
                  <a:txBody>
                    <a:bodyPr/>
                    <a:lstStyle/>
                    <a:p>
                      <a:pPr algn="ctr">
                        <a:lnSpc>
                          <a:spcPts val="3919"/>
                        </a:lnSpc>
                        <a:defRPr/>
                      </a:pPr>
                      <a:r>
                        <a:rPr lang="en-US" sz="2799">
                          <a:solidFill>
                            <a:srgbClr val="000000"/>
                          </a:solidFill>
                          <a:latin typeface="Muli"/>
                        </a:rPr>
                        <a:t>20.58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Muli"/>
                        </a:rPr>
                        <a:t>= (205+1) / (1000+1)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Muli"/>
                        </a:rPr>
                        <a:t>endpoint đến gateway GET /customer/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Muli"/>
                        </a:rPr>
                        <a:t>Đúng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988622">
                <a:tc>
                  <a:txBody>
                    <a:bodyPr/>
                    <a:lstStyle/>
                    <a:p>
                      <a:pPr algn="ctr">
                        <a:lnSpc>
                          <a:spcPts val="3919"/>
                        </a:lnSpc>
                        <a:defRPr/>
                      </a:pPr>
                      <a:r>
                        <a:rPr lang="en-US" sz="2799">
                          <a:solidFill>
                            <a:srgbClr val="000000"/>
                          </a:solidFill>
                          <a:latin typeface="Muli"/>
                        </a:rPr>
                        <a:t>13.72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Muli"/>
                        </a:rPr>
                        <a:t>(205+1)/(1500+1)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Muli"/>
                        </a:rPr>
                        <a:t>gateway, customer-service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Muli"/>
                        </a:rPr>
                        <a:t>Đúng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grpSp>
        <p:nvGrpSpPr>
          <p:cNvPr id="8" name="Group 8"/>
          <p:cNvGrpSpPr/>
          <p:nvPr/>
        </p:nvGrpSpPr>
        <p:grpSpPr>
          <a:xfrm>
            <a:off x="16602691" y="9415331"/>
            <a:ext cx="2877901" cy="2492276"/>
            <a:chOff x="0" y="0"/>
            <a:chExt cx="3837201" cy="3323034"/>
          </a:xfrm>
        </p:grpSpPr>
        <p:grpSp>
          <p:nvGrpSpPr>
            <p:cNvPr id="9" name="Group 9"/>
            <p:cNvGrpSpPr/>
            <p:nvPr/>
          </p:nvGrpSpPr>
          <p:grpSpPr>
            <a:xfrm>
              <a:off x="0" y="0"/>
              <a:ext cx="3837201" cy="3323034"/>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1" name="TextBox 11"/>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30 / 35</a:t>
              </a:r>
            </a:p>
          </p:txBody>
        </p:sp>
      </p:grpSp>
      <p:sp>
        <p:nvSpPr>
          <p:cNvPr id="12" name="TextBox 12"/>
          <p:cNvSpPr txBox="1"/>
          <p:nvPr/>
        </p:nvSpPr>
        <p:spPr>
          <a:xfrm>
            <a:off x="1028700" y="1261709"/>
            <a:ext cx="3137101" cy="422274"/>
          </a:xfrm>
          <a:prstGeom prst="rect">
            <a:avLst/>
          </a:prstGeom>
        </p:spPr>
        <p:txBody>
          <a:bodyPr lIns="0" tIns="0" rIns="0" bIns="0" rtlCol="0" anchor="t">
            <a:spAutoFit/>
          </a:bodyPr>
          <a:lstStyle/>
          <a:p>
            <a:pPr>
              <a:lnSpc>
                <a:spcPts val="3500"/>
              </a:lnSpc>
            </a:pPr>
            <a:r>
              <a:rPr lang="en-US" sz="2500">
                <a:solidFill>
                  <a:srgbClr val="000000"/>
                </a:solidFill>
                <a:latin typeface="Muli Bold"/>
              </a:rPr>
              <a:t>3. Thực nghiệm</a:t>
            </a:r>
          </a:p>
        </p:txBody>
      </p:sp>
      <p:sp>
        <p:nvSpPr>
          <p:cNvPr id="13" name="TextBox 13"/>
          <p:cNvSpPr txBox="1"/>
          <p:nvPr/>
        </p:nvSpPr>
        <p:spPr>
          <a:xfrm>
            <a:off x="1028700" y="676275"/>
            <a:ext cx="11673852" cy="476250"/>
          </a:xfrm>
          <a:prstGeom prst="rect">
            <a:avLst/>
          </a:prstGeom>
        </p:spPr>
        <p:txBody>
          <a:bodyPr lIns="0" tIns="0" rIns="0" bIns="0" rtlCol="0" anchor="t">
            <a:spAutoFit/>
          </a:bodyPr>
          <a:lstStyle/>
          <a:p>
            <a:pPr>
              <a:lnSpc>
                <a:spcPts val="3840"/>
              </a:lnSpc>
              <a:spcBef>
                <a:spcPct val="0"/>
              </a:spcBef>
            </a:pPr>
            <a:r>
              <a:rPr lang="en-US" sz="3200" spc="-32">
                <a:solidFill>
                  <a:srgbClr val="000000"/>
                </a:solidFill>
                <a:latin typeface="Muli Bold"/>
              </a:rPr>
              <a:t>III. Triển khai và thực hiện</a:t>
            </a:r>
          </a:p>
        </p:txBody>
      </p:sp>
      <p:sp>
        <p:nvSpPr>
          <p:cNvPr id="14" name="AutoShape 14"/>
          <p:cNvSpPr/>
          <p:nvPr/>
        </p:nvSpPr>
        <p:spPr>
          <a:xfrm>
            <a:off x="978321" y="1187980"/>
            <a:ext cx="6733702" cy="0"/>
          </a:xfrm>
          <a:prstGeom prst="line">
            <a:avLst/>
          </a:prstGeom>
          <a:ln w="9525" cap="flat">
            <a:solidFill>
              <a:srgbClr val="000000"/>
            </a:solidFill>
            <a:prstDash val="solid"/>
            <a:headEnd type="none" w="sm" len="sm"/>
            <a:tailEnd type="none" w="sm" len="sm"/>
          </a:ln>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749044" y="2204906"/>
          <a:ext cx="14483074" cy="7210424"/>
        </p:xfrm>
        <a:graphic>
          <a:graphicData uri="http://schemas.openxmlformats.org/drawingml/2006/table">
            <a:tbl>
              <a:tblPr/>
              <a:tblGrid>
                <a:gridCol w="2033128"/>
                <a:gridCol w="3991676"/>
                <a:gridCol w="5935991"/>
                <a:gridCol w="2522279"/>
              </a:tblGrid>
              <a:tr h="1321432">
                <a:tc>
                  <a:txBody>
                    <a:bodyPr/>
                    <a:lstStyle/>
                    <a:p>
                      <a:pPr algn="ctr">
                        <a:lnSpc>
                          <a:spcPts val="3359"/>
                        </a:lnSpc>
                        <a:defRPr/>
                      </a:pPr>
                      <a:r>
                        <a:rPr lang="en-US" sz="2400">
                          <a:solidFill>
                            <a:srgbClr val="000000"/>
                          </a:solidFill>
                          <a:latin typeface="Muli Bold"/>
                        </a:rPr>
                        <a:t>Request per minute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Muli Bold"/>
                        </a:rPr>
                        <a:t>Tính toán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Muli Bold"/>
                        </a:rPr>
                        <a:t>Các node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Muli Bold"/>
                        </a:rPr>
                        <a:t>Đánh giá</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024589">
                <a:tc>
                  <a:txBody>
                    <a:bodyPr/>
                    <a:lstStyle/>
                    <a:p>
                      <a:pPr algn="ctr">
                        <a:lnSpc>
                          <a:spcPts val="3359"/>
                        </a:lnSpc>
                        <a:defRPr/>
                      </a:pPr>
                      <a:r>
                        <a:rPr lang="en-US" sz="2400">
                          <a:solidFill>
                            <a:srgbClr val="000000"/>
                          </a:solidFill>
                          <a:latin typeface="Muli"/>
                        </a:rPr>
                        <a:t>77.0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Muli"/>
                        </a:rPr>
                        <a:t>1001/13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Muli"/>
                        </a:rPr>
                        <a:t>endpoint GET /customer/ đến gateway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Muli"/>
                        </a:rPr>
                        <a:t>Đúng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321432">
                <a:tc>
                  <a:txBody>
                    <a:bodyPr/>
                    <a:lstStyle/>
                    <a:p>
                      <a:pPr algn="ctr">
                        <a:lnSpc>
                          <a:spcPts val="3359"/>
                        </a:lnSpc>
                        <a:defRPr/>
                      </a:pPr>
                      <a:r>
                        <a:rPr lang="en-US" sz="2400">
                          <a:solidFill>
                            <a:srgbClr val="000000"/>
                          </a:solidFill>
                          <a:latin typeface="Muli"/>
                        </a:rPr>
                        <a:t>138.08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Muli"/>
                        </a:rPr>
                        <a:t>= (1000 + 500*2 - 205)/13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Muli"/>
                        </a:rPr>
                        <a:t>db_mongodb, queue_rabbitmq_..., notification_service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Muli"/>
                        </a:rPr>
                        <a:t>Đúng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742759">
                <a:tc>
                  <a:txBody>
                    <a:bodyPr/>
                    <a:lstStyle/>
                    <a:p>
                      <a:pPr algn="ctr">
                        <a:lnSpc>
                          <a:spcPts val="3359"/>
                        </a:lnSpc>
                        <a:defRPr/>
                      </a:pPr>
                      <a:r>
                        <a:rPr lang="en-US" sz="2400">
                          <a:solidFill>
                            <a:srgbClr val="000000"/>
                          </a:solidFill>
                          <a:latin typeface="Muli"/>
                        </a:rPr>
                        <a:t>38.46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Muli"/>
                        </a:rPr>
                        <a:t>= 500/13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Muli"/>
                        </a:rPr>
                        <a:t>db_mysql_fraud, fraud-service, customer-put-endpoint, fraud-get-…, gateway-put-…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Muli"/>
                        </a:rPr>
                        <a:t>Đúng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900106">
                <a:tc>
                  <a:txBody>
                    <a:bodyPr/>
                    <a:lstStyle/>
                    <a:p>
                      <a:pPr algn="ctr">
                        <a:lnSpc>
                          <a:spcPts val="3359"/>
                        </a:lnSpc>
                        <a:defRPr/>
                      </a:pPr>
                      <a:r>
                        <a:rPr lang="en-US" sz="2400">
                          <a:solidFill>
                            <a:srgbClr val="000000"/>
                          </a:solidFill>
                          <a:latin typeface="Muli"/>
                        </a:rPr>
                        <a:t>99.62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Muli"/>
                        </a:rPr>
                        <a:t>= (500 + 1000 - 205)/13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Muli"/>
                        </a:rPr>
                        <a:t>customer-service, db_customer-service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Muli"/>
                        </a:rPr>
                        <a:t>Đúng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900106">
                <a:tc>
                  <a:txBody>
                    <a:bodyPr/>
                    <a:lstStyle/>
                    <a:p>
                      <a:pPr algn="ctr">
                        <a:lnSpc>
                          <a:spcPts val="3359"/>
                        </a:lnSpc>
                        <a:defRPr/>
                      </a:pPr>
                      <a:r>
                        <a:rPr lang="en-US" sz="2400">
                          <a:solidFill>
                            <a:srgbClr val="000000"/>
                          </a:solidFill>
                          <a:latin typeface="Muli"/>
                        </a:rPr>
                        <a:t>115.46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Muli"/>
                        </a:rPr>
                        <a:t>= (1000 + 500 + 1)/13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Muli"/>
                        </a:rPr>
                        <a:t>gateway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Muli"/>
                        </a:rPr>
                        <a:t>Đúng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grpSp>
        <p:nvGrpSpPr>
          <p:cNvPr id="3" name="Group 3"/>
          <p:cNvGrpSpPr/>
          <p:nvPr/>
        </p:nvGrpSpPr>
        <p:grpSpPr>
          <a:xfrm>
            <a:off x="16602691" y="9415331"/>
            <a:ext cx="2877901" cy="2492276"/>
            <a:chOff x="0" y="0"/>
            <a:chExt cx="3837201" cy="3323034"/>
          </a:xfrm>
        </p:grpSpPr>
        <p:grpSp>
          <p:nvGrpSpPr>
            <p:cNvPr id="4" name="Group 4"/>
            <p:cNvGrpSpPr/>
            <p:nvPr/>
          </p:nvGrpSpPr>
          <p:grpSpPr>
            <a:xfrm>
              <a:off x="0" y="0"/>
              <a:ext cx="3837201" cy="3323034"/>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TextBox 6"/>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31 / 35</a:t>
              </a:r>
            </a:p>
          </p:txBody>
        </p:sp>
      </p:grpSp>
      <p:sp>
        <p:nvSpPr>
          <p:cNvPr id="7" name="TextBox 7"/>
          <p:cNvSpPr txBox="1"/>
          <p:nvPr/>
        </p:nvSpPr>
        <p:spPr>
          <a:xfrm>
            <a:off x="1028700" y="1261709"/>
            <a:ext cx="3137101" cy="422274"/>
          </a:xfrm>
          <a:prstGeom prst="rect">
            <a:avLst/>
          </a:prstGeom>
        </p:spPr>
        <p:txBody>
          <a:bodyPr lIns="0" tIns="0" rIns="0" bIns="0" rtlCol="0" anchor="t">
            <a:spAutoFit/>
          </a:bodyPr>
          <a:lstStyle/>
          <a:p>
            <a:pPr>
              <a:lnSpc>
                <a:spcPts val="3500"/>
              </a:lnSpc>
            </a:pPr>
            <a:r>
              <a:rPr lang="en-US" sz="2500">
                <a:solidFill>
                  <a:srgbClr val="000000"/>
                </a:solidFill>
                <a:latin typeface="Muli Bold"/>
              </a:rPr>
              <a:t>3. Thực nghiệm</a:t>
            </a:r>
          </a:p>
        </p:txBody>
      </p:sp>
      <p:sp>
        <p:nvSpPr>
          <p:cNvPr id="8" name="TextBox 8"/>
          <p:cNvSpPr txBox="1"/>
          <p:nvPr/>
        </p:nvSpPr>
        <p:spPr>
          <a:xfrm>
            <a:off x="1028700" y="676275"/>
            <a:ext cx="11673852" cy="476250"/>
          </a:xfrm>
          <a:prstGeom prst="rect">
            <a:avLst/>
          </a:prstGeom>
        </p:spPr>
        <p:txBody>
          <a:bodyPr lIns="0" tIns="0" rIns="0" bIns="0" rtlCol="0" anchor="t">
            <a:spAutoFit/>
          </a:bodyPr>
          <a:lstStyle/>
          <a:p>
            <a:pPr>
              <a:lnSpc>
                <a:spcPts val="3840"/>
              </a:lnSpc>
              <a:spcBef>
                <a:spcPct val="0"/>
              </a:spcBef>
            </a:pPr>
            <a:r>
              <a:rPr lang="en-US" sz="3200" spc="-32">
                <a:solidFill>
                  <a:srgbClr val="000000"/>
                </a:solidFill>
                <a:latin typeface="Muli Bold"/>
              </a:rPr>
              <a:t>III. Triển khai và thực hiện</a:t>
            </a:r>
          </a:p>
        </p:txBody>
      </p:sp>
      <p:sp>
        <p:nvSpPr>
          <p:cNvPr id="9" name="AutoShape 9"/>
          <p:cNvSpPr/>
          <p:nvPr/>
        </p:nvSpPr>
        <p:spPr>
          <a:xfrm>
            <a:off x="978321" y="1187980"/>
            <a:ext cx="6733702" cy="0"/>
          </a:xfrm>
          <a:prstGeom prst="line">
            <a:avLst/>
          </a:prstGeom>
          <a:ln w="9525" cap="flat">
            <a:solidFill>
              <a:srgbClr val="000000"/>
            </a:solidFill>
            <a:prstDash val="solid"/>
            <a:headEnd type="none" w="sm" len="sm"/>
            <a:tailEnd type="none" w="sm" len="sm"/>
          </a:ln>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TextBox 6"/>
          <p:cNvSpPr txBox="1"/>
          <p:nvPr/>
        </p:nvSpPr>
        <p:spPr>
          <a:xfrm>
            <a:off x="1457346" y="1203341"/>
            <a:ext cx="3147417" cy="422274"/>
          </a:xfrm>
          <a:prstGeom prst="rect">
            <a:avLst/>
          </a:prstGeom>
        </p:spPr>
        <p:txBody>
          <a:bodyPr lIns="0" tIns="0" rIns="0" bIns="0" rtlCol="0" anchor="t">
            <a:spAutoFit/>
          </a:bodyPr>
          <a:lstStyle/>
          <a:p>
            <a:pPr algn="ctr">
              <a:lnSpc>
                <a:spcPts val="3500"/>
              </a:lnSpc>
            </a:pPr>
            <a:r>
              <a:rPr lang="en-US" sz="2500">
                <a:solidFill>
                  <a:srgbClr val="000000"/>
                </a:solidFill>
                <a:latin typeface="Muli Bold"/>
              </a:rPr>
              <a:t>Kết quả debug test2:</a:t>
            </a:r>
          </a:p>
        </p:txBody>
      </p:sp>
      <p:grpSp>
        <p:nvGrpSpPr>
          <p:cNvPr id="7" name="Group 7"/>
          <p:cNvGrpSpPr/>
          <p:nvPr/>
        </p:nvGrpSpPr>
        <p:grpSpPr>
          <a:xfrm>
            <a:off x="1832563" y="1663716"/>
            <a:ext cx="15722847" cy="8323172"/>
            <a:chOff x="0" y="0"/>
            <a:chExt cx="20963796" cy="11097563"/>
          </a:xfrm>
        </p:grpSpPr>
        <p:sp>
          <p:nvSpPr>
            <p:cNvPr id="8" name="Freeform 8"/>
            <p:cNvSpPr/>
            <p:nvPr/>
          </p:nvSpPr>
          <p:spPr>
            <a:xfrm>
              <a:off x="0" y="0"/>
              <a:ext cx="18762067" cy="11097563"/>
            </a:xfrm>
            <a:custGeom>
              <a:avLst/>
              <a:gdLst/>
              <a:ahLst/>
              <a:cxnLst/>
              <a:rect l="l" t="t" r="r" b="b"/>
              <a:pathLst>
                <a:path w="18762067" h="11097563">
                  <a:moveTo>
                    <a:pt x="0" y="0"/>
                  </a:moveTo>
                  <a:lnTo>
                    <a:pt x="18762067" y="0"/>
                  </a:lnTo>
                  <a:lnTo>
                    <a:pt x="18762067" y="11097563"/>
                  </a:lnTo>
                  <a:lnTo>
                    <a:pt x="0" y="11097563"/>
                  </a:lnTo>
                  <a:lnTo>
                    <a:pt x="0" y="0"/>
                  </a:lnTo>
                  <a:close/>
                </a:path>
              </a:pathLst>
            </a:custGeom>
            <a:blipFill>
              <a:blip r:embed="rId2"/>
              <a:stretch>
                <a:fillRect/>
              </a:stretch>
            </a:blipFill>
          </p:spPr>
        </p:sp>
        <p:sp>
          <p:nvSpPr>
            <p:cNvPr id="9" name="TextBox 9"/>
            <p:cNvSpPr txBox="1"/>
            <p:nvPr/>
          </p:nvSpPr>
          <p:spPr>
            <a:xfrm>
              <a:off x="7797839" y="9247556"/>
              <a:ext cx="3166390" cy="525144"/>
            </a:xfrm>
            <a:prstGeom prst="rect">
              <a:avLst/>
            </a:prstGeom>
          </p:spPr>
          <p:txBody>
            <a:bodyPr lIns="0" tIns="0" rIns="0" bIns="0" rtlCol="0" anchor="t">
              <a:spAutoFit/>
            </a:bodyPr>
            <a:lstStyle/>
            <a:p>
              <a:pPr marL="0" lvl="0" indent="0" algn="l">
                <a:lnSpc>
                  <a:spcPts val="3360"/>
                </a:lnSpc>
                <a:spcBef>
                  <a:spcPct val="0"/>
                </a:spcBef>
              </a:pPr>
              <a:r>
                <a:rPr lang="en-US" sz="2400" u="none" strike="noStrike">
                  <a:solidFill>
                    <a:srgbClr val="2C3B3B"/>
                  </a:solidFill>
                  <a:latin typeface="Muli Bold"/>
                </a:rPr>
                <a:t>Số lần request</a:t>
              </a:r>
            </a:p>
          </p:txBody>
        </p:sp>
        <p:sp>
          <p:nvSpPr>
            <p:cNvPr id="10" name="TextBox 10"/>
            <p:cNvSpPr txBox="1"/>
            <p:nvPr/>
          </p:nvSpPr>
          <p:spPr>
            <a:xfrm>
              <a:off x="11606488" y="10078487"/>
              <a:ext cx="3428956" cy="525144"/>
            </a:xfrm>
            <a:prstGeom prst="rect">
              <a:avLst/>
            </a:prstGeom>
          </p:spPr>
          <p:txBody>
            <a:bodyPr lIns="0" tIns="0" rIns="0" bIns="0" rtlCol="0" anchor="t">
              <a:spAutoFit/>
            </a:bodyPr>
            <a:lstStyle/>
            <a:p>
              <a:pPr marL="0" lvl="0" indent="0" algn="l">
                <a:lnSpc>
                  <a:spcPts val="3360"/>
                </a:lnSpc>
                <a:spcBef>
                  <a:spcPct val="0"/>
                </a:spcBef>
              </a:pPr>
              <a:r>
                <a:rPr lang="en-US" sz="2400" u="none" strike="noStrike">
                  <a:solidFill>
                    <a:srgbClr val="2C3B3B"/>
                  </a:solidFill>
                  <a:latin typeface="Muli Bold"/>
                </a:rPr>
                <a:t>Số request lỗi </a:t>
              </a:r>
            </a:p>
          </p:txBody>
        </p:sp>
        <p:sp>
          <p:nvSpPr>
            <p:cNvPr id="11" name="TextBox 11"/>
            <p:cNvSpPr txBox="1"/>
            <p:nvPr/>
          </p:nvSpPr>
          <p:spPr>
            <a:xfrm>
              <a:off x="16083578" y="9247556"/>
              <a:ext cx="4880218" cy="525144"/>
            </a:xfrm>
            <a:prstGeom prst="rect">
              <a:avLst/>
            </a:prstGeom>
          </p:spPr>
          <p:txBody>
            <a:bodyPr lIns="0" tIns="0" rIns="0" bIns="0" rtlCol="0" anchor="t">
              <a:spAutoFit/>
            </a:bodyPr>
            <a:lstStyle/>
            <a:p>
              <a:pPr>
                <a:lnSpc>
                  <a:spcPts val="3360"/>
                </a:lnSpc>
                <a:spcBef>
                  <a:spcPct val="0"/>
                </a:spcBef>
              </a:pPr>
              <a:r>
                <a:rPr lang="en-US" sz="2400">
                  <a:solidFill>
                    <a:srgbClr val="2C3B3B"/>
                  </a:solidFill>
                  <a:latin typeface="Muli Bold"/>
                </a:rPr>
                <a:t>Thời gian phản hồi (ns)</a:t>
              </a:r>
            </a:p>
          </p:txBody>
        </p:sp>
        <p:sp>
          <p:nvSpPr>
            <p:cNvPr id="12" name="AutoShape 12"/>
            <p:cNvSpPr/>
            <p:nvPr/>
          </p:nvSpPr>
          <p:spPr>
            <a:xfrm flipH="1">
              <a:off x="10964229" y="8706959"/>
              <a:ext cx="873666" cy="826982"/>
            </a:xfrm>
            <a:prstGeom prst="line">
              <a:avLst/>
            </a:prstGeom>
            <a:ln w="50800" cap="flat">
              <a:solidFill>
                <a:srgbClr val="2C3B3B"/>
              </a:solidFill>
              <a:prstDash val="solid"/>
              <a:headEnd type="triangle" w="lg" len="med"/>
              <a:tailEnd type="none" w="sm" len="sm"/>
            </a:ln>
          </p:spPr>
        </p:sp>
        <p:sp>
          <p:nvSpPr>
            <p:cNvPr id="13" name="AutoShape 13"/>
            <p:cNvSpPr/>
            <p:nvPr/>
          </p:nvSpPr>
          <p:spPr>
            <a:xfrm>
              <a:off x="13118849" y="8683516"/>
              <a:ext cx="202117" cy="1442597"/>
            </a:xfrm>
            <a:prstGeom prst="line">
              <a:avLst/>
            </a:prstGeom>
            <a:ln w="50800" cap="flat">
              <a:solidFill>
                <a:srgbClr val="2C3B3B"/>
              </a:solidFill>
              <a:prstDash val="solid"/>
              <a:headEnd type="triangle" w="lg" len="med"/>
              <a:tailEnd type="none" w="sm" len="sm"/>
            </a:ln>
          </p:spPr>
        </p:sp>
        <p:sp>
          <p:nvSpPr>
            <p:cNvPr id="14" name="AutoShape 14"/>
            <p:cNvSpPr/>
            <p:nvPr/>
          </p:nvSpPr>
          <p:spPr>
            <a:xfrm>
              <a:off x="14855721" y="8683043"/>
              <a:ext cx="1227857" cy="850898"/>
            </a:xfrm>
            <a:prstGeom prst="line">
              <a:avLst/>
            </a:prstGeom>
            <a:ln w="50800" cap="flat">
              <a:solidFill>
                <a:srgbClr val="2C3B3B"/>
              </a:solidFill>
              <a:prstDash val="solid"/>
              <a:headEnd type="triangle" w="lg" len="med"/>
              <a:tailEnd type="none" w="sm" len="sm"/>
            </a:ln>
          </p:spPr>
        </p:sp>
      </p:grpSp>
      <p:sp>
        <p:nvSpPr>
          <p:cNvPr id="15" name="TextBox 15"/>
          <p:cNvSpPr txBox="1"/>
          <p:nvPr/>
        </p:nvSpPr>
        <p:spPr>
          <a:xfrm>
            <a:off x="1079079" y="711164"/>
            <a:ext cx="3061933" cy="422274"/>
          </a:xfrm>
          <a:prstGeom prst="rect">
            <a:avLst/>
          </a:prstGeom>
        </p:spPr>
        <p:txBody>
          <a:bodyPr lIns="0" tIns="0" rIns="0" bIns="0" rtlCol="0" anchor="t">
            <a:spAutoFit/>
          </a:bodyPr>
          <a:lstStyle/>
          <a:p>
            <a:pPr>
              <a:lnSpc>
                <a:spcPts val="3500"/>
              </a:lnSpc>
            </a:pPr>
            <a:r>
              <a:rPr lang="en-US" sz="2500">
                <a:solidFill>
                  <a:srgbClr val="000000"/>
                </a:solidFill>
                <a:latin typeface="Muli Bold"/>
              </a:rPr>
              <a:t>3. Thực nghiệm</a:t>
            </a:r>
          </a:p>
        </p:txBody>
      </p:sp>
      <p:grpSp>
        <p:nvGrpSpPr>
          <p:cNvPr id="16" name="Group 16"/>
          <p:cNvGrpSpPr/>
          <p:nvPr/>
        </p:nvGrpSpPr>
        <p:grpSpPr>
          <a:xfrm>
            <a:off x="16602691" y="9415331"/>
            <a:ext cx="2877901" cy="2492276"/>
            <a:chOff x="0" y="0"/>
            <a:chExt cx="3837201" cy="3323034"/>
          </a:xfrm>
        </p:grpSpPr>
        <p:grpSp>
          <p:nvGrpSpPr>
            <p:cNvPr id="17" name="Group 17"/>
            <p:cNvGrpSpPr/>
            <p:nvPr/>
          </p:nvGrpSpPr>
          <p:grpSpPr>
            <a:xfrm>
              <a:off x="0" y="0"/>
              <a:ext cx="3837201" cy="3323034"/>
              <a:chOff x="0" y="0"/>
              <a:chExt cx="3619627" cy="3134614"/>
            </a:xfrm>
          </p:grpSpPr>
          <p:sp>
            <p:nvSpPr>
              <p:cNvPr id="18" name="Freeform 1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9" name="TextBox 19"/>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32 / 35</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AutoShape 6"/>
          <p:cNvSpPr/>
          <p:nvPr/>
        </p:nvSpPr>
        <p:spPr>
          <a:xfrm>
            <a:off x="978321" y="1187980"/>
            <a:ext cx="6733702" cy="0"/>
          </a:xfrm>
          <a:prstGeom prst="line">
            <a:avLst/>
          </a:prstGeom>
          <a:ln w="9525" cap="flat">
            <a:solidFill>
              <a:srgbClr val="000000"/>
            </a:solidFill>
            <a:prstDash val="solid"/>
            <a:headEnd type="none" w="sm" len="sm"/>
            <a:tailEnd type="none" w="sm" len="sm"/>
          </a:ln>
        </p:spPr>
      </p:sp>
      <p:pic>
        <p:nvPicPr>
          <p:cNvPr id="7" name="Picture 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1926" t="1504" r="2204"/>
          <a:stretch>
            <a:fillRect/>
          </a:stretch>
        </p:blipFill>
        <p:spPr>
          <a:xfrm>
            <a:off x="1699322" y="1683983"/>
            <a:ext cx="15096984" cy="8724704"/>
          </a:xfrm>
          <a:prstGeom prst="rect">
            <a:avLst/>
          </a:prstGeom>
        </p:spPr>
      </p:pic>
      <p:sp>
        <p:nvSpPr>
          <p:cNvPr id="8" name="TextBox 8"/>
          <p:cNvSpPr txBox="1"/>
          <p:nvPr/>
        </p:nvSpPr>
        <p:spPr>
          <a:xfrm>
            <a:off x="1028700" y="1261709"/>
            <a:ext cx="3024350" cy="422274"/>
          </a:xfrm>
          <a:prstGeom prst="rect">
            <a:avLst/>
          </a:prstGeom>
        </p:spPr>
        <p:txBody>
          <a:bodyPr lIns="0" tIns="0" rIns="0" bIns="0" rtlCol="0" anchor="t">
            <a:spAutoFit/>
          </a:bodyPr>
          <a:lstStyle/>
          <a:p>
            <a:pPr>
              <a:lnSpc>
                <a:spcPts val="3500"/>
              </a:lnSpc>
            </a:pPr>
            <a:r>
              <a:rPr lang="en-US" sz="2500">
                <a:solidFill>
                  <a:srgbClr val="000000"/>
                </a:solidFill>
                <a:latin typeface="Muli Bold"/>
              </a:rPr>
              <a:t>3. Thực nghiệm</a:t>
            </a:r>
          </a:p>
        </p:txBody>
      </p:sp>
      <p:sp>
        <p:nvSpPr>
          <p:cNvPr id="9" name="TextBox 9"/>
          <p:cNvSpPr txBox="1"/>
          <p:nvPr/>
        </p:nvSpPr>
        <p:spPr>
          <a:xfrm>
            <a:off x="1028700" y="676275"/>
            <a:ext cx="11673852" cy="476250"/>
          </a:xfrm>
          <a:prstGeom prst="rect">
            <a:avLst/>
          </a:prstGeom>
        </p:spPr>
        <p:txBody>
          <a:bodyPr lIns="0" tIns="0" rIns="0" bIns="0" rtlCol="0" anchor="t">
            <a:spAutoFit/>
          </a:bodyPr>
          <a:lstStyle/>
          <a:p>
            <a:pPr>
              <a:lnSpc>
                <a:spcPts val="3840"/>
              </a:lnSpc>
              <a:spcBef>
                <a:spcPct val="0"/>
              </a:spcBef>
            </a:pPr>
            <a:r>
              <a:rPr lang="en-US" sz="3200" spc="-32">
                <a:solidFill>
                  <a:srgbClr val="000000"/>
                </a:solidFill>
                <a:latin typeface="Muli Bold"/>
              </a:rPr>
              <a:t>III. Triển khai và thực hiện</a:t>
            </a:r>
          </a:p>
        </p:txBody>
      </p:sp>
      <p:grpSp>
        <p:nvGrpSpPr>
          <p:cNvPr id="10" name="Group 10"/>
          <p:cNvGrpSpPr/>
          <p:nvPr/>
        </p:nvGrpSpPr>
        <p:grpSpPr>
          <a:xfrm>
            <a:off x="16602691" y="9415331"/>
            <a:ext cx="2877901" cy="2492276"/>
            <a:chOff x="0" y="0"/>
            <a:chExt cx="3837201" cy="3323034"/>
          </a:xfrm>
        </p:grpSpPr>
        <p:grpSp>
          <p:nvGrpSpPr>
            <p:cNvPr id="11" name="Group 11"/>
            <p:cNvGrpSpPr/>
            <p:nvPr/>
          </p:nvGrpSpPr>
          <p:grpSpPr>
            <a:xfrm>
              <a:off x="0" y="0"/>
              <a:ext cx="3837201" cy="3323034"/>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3" name="TextBox 13"/>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33 / 35</a:t>
              </a:r>
            </a:p>
          </p:txBody>
        </p:sp>
      </p:grpSp>
    </p:spTree>
  </p:cSld>
  <p:clrMapOvr>
    <a:masterClrMapping/>
  </p:clrMapOvr>
  <p:timing>
    <p:tnLst>
      <p:par>
        <p:cTn id="1" dur="indefinite" restart="never" nodeType="tmRoot">
          <p:childTnLst>
            <p:video>
              <p:cMediaNode vol="100000">
                <p:cTn id="2" fill="hold" display="0">
                  <p:stCondLst>
                    <p:cond delay="indefinite"/>
                  </p:stCondLst>
                </p:cTn>
                <p:tgtEl>
                  <p:spTgt spid="7"/>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243939" y="-956153"/>
            <a:ext cx="4617666" cy="4459402"/>
            <a:chOff x="0" y="0"/>
            <a:chExt cx="6156888" cy="5945869"/>
          </a:xfrm>
        </p:grpSpPr>
        <p:grpSp>
          <p:nvGrpSpPr>
            <p:cNvPr id="3" name="Group 3"/>
            <p:cNvGrpSpPr/>
            <p:nvPr/>
          </p:nvGrpSpPr>
          <p:grpSpPr>
            <a:xfrm>
              <a:off x="554868" y="1094494"/>
              <a:ext cx="5602020" cy="4851375"/>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5" name="Group 5"/>
            <p:cNvGrpSpPr/>
            <p:nvPr/>
          </p:nvGrpSpPr>
          <p:grpSpPr>
            <a:xfrm>
              <a:off x="0" y="0"/>
              <a:ext cx="3308519" cy="286519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sp>
        <p:nvSpPr>
          <p:cNvPr id="7" name="TextBox 7"/>
          <p:cNvSpPr txBox="1"/>
          <p:nvPr/>
        </p:nvSpPr>
        <p:spPr>
          <a:xfrm>
            <a:off x="1028700" y="1362764"/>
            <a:ext cx="6888167" cy="554355"/>
          </a:xfrm>
          <a:prstGeom prst="rect">
            <a:avLst/>
          </a:prstGeom>
        </p:spPr>
        <p:txBody>
          <a:bodyPr lIns="0" tIns="0" rIns="0" bIns="0" rtlCol="0" anchor="t">
            <a:spAutoFit/>
          </a:bodyPr>
          <a:lstStyle/>
          <a:p>
            <a:pPr>
              <a:lnSpc>
                <a:spcPts val="4620"/>
              </a:lnSpc>
            </a:pPr>
            <a:r>
              <a:rPr lang="en-US" sz="3300">
                <a:solidFill>
                  <a:srgbClr val="000000"/>
                </a:solidFill>
                <a:latin typeface="Muli Bold"/>
              </a:rPr>
              <a:t>1. Những kết quả đạt được</a:t>
            </a:r>
          </a:p>
        </p:txBody>
      </p:sp>
      <p:sp>
        <p:nvSpPr>
          <p:cNvPr id="8" name="TextBox 8"/>
          <p:cNvSpPr txBox="1"/>
          <p:nvPr/>
        </p:nvSpPr>
        <p:spPr>
          <a:xfrm>
            <a:off x="1310347" y="2005330"/>
            <a:ext cx="12510466" cy="3138170"/>
          </a:xfrm>
          <a:prstGeom prst="rect">
            <a:avLst/>
          </a:prstGeom>
        </p:spPr>
        <p:txBody>
          <a:bodyPr lIns="0" tIns="0" rIns="0" bIns="0" rtlCol="0" anchor="t">
            <a:spAutoFit/>
          </a:bodyPr>
          <a:lstStyle/>
          <a:p>
            <a:pPr marL="604519" lvl="1" indent="-302260">
              <a:lnSpc>
                <a:spcPts val="6999"/>
              </a:lnSpc>
              <a:buFont typeface="Arial"/>
              <a:buChar char="•"/>
            </a:pPr>
            <a:r>
              <a:rPr lang="en-US" sz="2799">
                <a:solidFill>
                  <a:srgbClr val="000000"/>
                </a:solidFill>
                <a:latin typeface="Muli"/>
              </a:rPr>
              <a:t>Cấu hình được các agent để thu thập traces và metrics từ services</a:t>
            </a:r>
          </a:p>
          <a:p>
            <a:pPr marL="604519" lvl="1" indent="-302260">
              <a:lnSpc>
                <a:spcPts val="3919"/>
              </a:lnSpc>
              <a:buFont typeface="Arial"/>
              <a:buChar char="•"/>
            </a:pPr>
            <a:r>
              <a:rPr lang="en-US" sz="2799">
                <a:solidFill>
                  <a:srgbClr val="000000"/>
                </a:solidFill>
                <a:latin typeface="Muli"/>
              </a:rPr>
              <a:t>Xử lý dữ liệu để tìm ra mối quan hệ giữa các service, database và endpoint và tính toán các thông số như avg response time,  requests per minute, error rate</a:t>
            </a:r>
          </a:p>
          <a:p>
            <a:pPr marL="604519" lvl="1" indent="-302260">
              <a:lnSpc>
                <a:spcPts val="6999"/>
              </a:lnSpc>
              <a:buFont typeface="Arial"/>
              <a:buChar char="•"/>
            </a:pPr>
            <a:r>
              <a:rPr lang="en-US" sz="2799">
                <a:solidFill>
                  <a:srgbClr val="000000"/>
                </a:solidFill>
                <a:latin typeface="Muli"/>
              </a:rPr>
              <a:t> Thiết lập nền tảng Grafana để trực quan hóa số liệu </a:t>
            </a:r>
          </a:p>
        </p:txBody>
      </p:sp>
      <p:grpSp>
        <p:nvGrpSpPr>
          <p:cNvPr id="9" name="Group 9"/>
          <p:cNvGrpSpPr/>
          <p:nvPr/>
        </p:nvGrpSpPr>
        <p:grpSpPr>
          <a:xfrm>
            <a:off x="1025946" y="714375"/>
            <a:ext cx="8218233" cy="581025"/>
            <a:chOff x="0" y="0"/>
            <a:chExt cx="10957644" cy="774700"/>
          </a:xfrm>
        </p:grpSpPr>
        <p:sp>
          <p:nvSpPr>
            <p:cNvPr id="10" name="TextBox 10"/>
            <p:cNvSpPr txBox="1"/>
            <p:nvPr/>
          </p:nvSpPr>
          <p:spPr>
            <a:xfrm>
              <a:off x="3672" y="0"/>
              <a:ext cx="10820400" cy="762000"/>
            </a:xfrm>
            <a:prstGeom prst="rect">
              <a:avLst/>
            </a:prstGeom>
          </p:spPr>
          <p:txBody>
            <a:bodyPr lIns="0" tIns="0" rIns="0" bIns="0" rtlCol="0" anchor="t">
              <a:spAutoFit/>
            </a:bodyPr>
            <a:lstStyle/>
            <a:p>
              <a:pPr>
                <a:lnSpc>
                  <a:spcPts val="4560"/>
                </a:lnSpc>
                <a:spcBef>
                  <a:spcPct val="0"/>
                </a:spcBef>
              </a:pPr>
              <a:r>
                <a:rPr lang="en-US" sz="3800" spc="-38">
                  <a:solidFill>
                    <a:srgbClr val="000000"/>
                  </a:solidFill>
                  <a:latin typeface="Muli Bold"/>
                </a:rPr>
                <a:t>IV. Kết luận</a:t>
              </a:r>
            </a:p>
          </p:txBody>
        </p:sp>
        <p:sp>
          <p:nvSpPr>
            <p:cNvPr id="11" name="AutoShape 11"/>
            <p:cNvSpPr/>
            <p:nvPr/>
          </p:nvSpPr>
          <p:spPr>
            <a:xfrm>
              <a:off x="0" y="768350"/>
              <a:ext cx="10957644" cy="0"/>
            </a:xfrm>
            <a:prstGeom prst="line">
              <a:avLst/>
            </a:prstGeom>
            <a:ln w="12700" cap="flat">
              <a:solidFill>
                <a:srgbClr val="000000"/>
              </a:solidFill>
              <a:prstDash val="solid"/>
              <a:headEnd type="none" w="sm" len="sm"/>
              <a:tailEnd type="none" w="sm" len="sm"/>
            </a:ln>
          </p:spPr>
        </p:sp>
      </p:grpSp>
      <p:grpSp>
        <p:nvGrpSpPr>
          <p:cNvPr id="12" name="Group 12"/>
          <p:cNvGrpSpPr/>
          <p:nvPr/>
        </p:nvGrpSpPr>
        <p:grpSpPr>
          <a:xfrm>
            <a:off x="-772984" y="7028599"/>
            <a:ext cx="4617666" cy="4459402"/>
            <a:chOff x="0" y="0"/>
            <a:chExt cx="6156888" cy="5945869"/>
          </a:xfrm>
        </p:grpSpPr>
        <p:grpSp>
          <p:nvGrpSpPr>
            <p:cNvPr id="13" name="Group 13"/>
            <p:cNvGrpSpPr/>
            <p:nvPr/>
          </p:nvGrpSpPr>
          <p:grpSpPr>
            <a:xfrm>
              <a:off x="554868" y="1094494"/>
              <a:ext cx="5602020" cy="4851375"/>
              <a:chOff x="0" y="0"/>
              <a:chExt cx="3619627" cy="3134614"/>
            </a:xfrm>
          </p:grpSpPr>
          <p:sp>
            <p:nvSpPr>
              <p:cNvPr id="14" name="Freeform 1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5" name="Group 15"/>
            <p:cNvGrpSpPr/>
            <p:nvPr/>
          </p:nvGrpSpPr>
          <p:grpSpPr>
            <a:xfrm>
              <a:off x="0" y="0"/>
              <a:ext cx="3308519" cy="2865193"/>
              <a:chOff x="0" y="0"/>
              <a:chExt cx="3619627" cy="3134614"/>
            </a:xfrm>
          </p:grpSpPr>
          <p:sp>
            <p:nvSpPr>
              <p:cNvPr id="16" name="Freeform 1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grpSp>
        <p:nvGrpSpPr>
          <p:cNvPr id="17" name="Group 17"/>
          <p:cNvGrpSpPr/>
          <p:nvPr/>
        </p:nvGrpSpPr>
        <p:grpSpPr>
          <a:xfrm>
            <a:off x="16602691" y="9415331"/>
            <a:ext cx="2877901" cy="2492276"/>
            <a:chOff x="0" y="0"/>
            <a:chExt cx="3837201" cy="3323034"/>
          </a:xfrm>
        </p:grpSpPr>
        <p:grpSp>
          <p:nvGrpSpPr>
            <p:cNvPr id="18" name="Group 18"/>
            <p:cNvGrpSpPr/>
            <p:nvPr/>
          </p:nvGrpSpPr>
          <p:grpSpPr>
            <a:xfrm>
              <a:off x="0" y="0"/>
              <a:ext cx="3837201" cy="3323034"/>
              <a:chOff x="0" y="0"/>
              <a:chExt cx="3619627" cy="3134614"/>
            </a:xfrm>
          </p:grpSpPr>
          <p:sp>
            <p:nvSpPr>
              <p:cNvPr id="19" name="Freeform 1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20" name="TextBox 20"/>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34 / 35</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6" name="Group 6"/>
          <p:cNvGrpSpPr/>
          <p:nvPr/>
        </p:nvGrpSpPr>
        <p:grpSpPr>
          <a:xfrm>
            <a:off x="1025946" y="714375"/>
            <a:ext cx="8218233" cy="581025"/>
            <a:chOff x="0" y="0"/>
            <a:chExt cx="10957644" cy="774700"/>
          </a:xfrm>
        </p:grpSpPr>
        <p:sp>
          <p:nvSpPr>
            <p:cNvPr id="7" name="TextBox 7"/>
            <p:cNvSpPr txBox="1"/>
            <p:nvPr/>
          </p:nvSpPr>
          <p:spPr>
            <a:xfrm>
              <a:off x="3672" y="0"/>
              <a:ext cx="10820400" cy="762000"/>
            </a:xfrm>
            <a:prstGeom prst="rect">
              <a:avLst/>
            </a:prstGeom>
          </p:spPr>
          <p:txBody>
            <a:bodyPr lIns="0" tIns="0" rIns="0" bIns="0" rtlCol="0" anchor="t">
              <a:spAutoFit/>
            </a:bodyPr>
            <a:lstStyle/>
            <a:p>
              <a:pPr>
                <a:lnSpc>
                  <a:spcPts val="4560"/>
                </a:lnSpc>
                <a:spcBef>
                  <a:spcPct val="0"/>
                </a:spcBef>
              </a:pPr>
              <a:r>
                <a:rPr lang="en-US" sz="3800" spc="-38">
                  <a:solidFill>
                    <a:srgbClr val="000000"/>
                  </a:solidFill>
                  <a:latin typeface="Muli Bold"/>
                </a:rPr>
                <a:t>IV. Kết luận</a:t>
              </a:r>
            </a:p>
          </p:txBody>
        </p:sp>
        <p:sp>
          <p:nvSpPr>
            <p:cNvPr id="8" name="AutoShape 8"/>
            <p:cNvSpPr/>
            <p:nvPr/>
          </p:nvSpPr>
          <p:spPr>
            <a:xfrm>
              <a:off x="0" y="768350"/>
              <a:ext cx="10957644" cy="0"/>
            </a:xfrm>
            <a:prstGeom prst="line">
              <a:avLst/>
            </a:prstGeom>
            <a:ln w="12700" cap="flat">
              <a:solidFill>
                <a:srgbClr val="000000"/>
              </a:solidFill>
              <a:prstDash val="solid"/>
              <a:headEnd type="none" w="sm" len="sm"/>
              <a:tailEnd type="none" w="sm" len="sm"/>
            </a:ln>
          </p:spPr>
        </p:sp>
      </p:grpSp>
      <p:sp>
        <p:nvSpPr>
          <p:cNvPr id="9" name="Freeform 9"/>
          <p:cNvSpPr/>
          <p:nvPr/>
        </p:nvSpPr>
        <p:spPr>
          <a:xfrm>
            <a:off x="5062886" y="3903299"/>
            <a:ext cx="12196414" cy="6270044"/>
          </a:xfrm>
          <a:custGeom>
            <a:avLst/>
            <a:gdLst/>
            <a:ahLst/>
            <a:cxnLst/>
            <a:rect l="l" t="t" r="r" b="b"/>
            <a:pathLst>
              <a:path w="12196414" h="6270044">
                <a:moveTo>
                  <a:pt x="0" y="0"/>
                </a:moveTo>
                <a:lnTo>
                  <a:pt x="12196414" y="0"/>
                </a:lnTo>
                <a:lnTo>
                  <a:pt x="12196414" y="6270044"/>
                </a:lnTo>
                <a:lnTo>
                  <a:pt x="0" y="6270044"/>
                </a:lnTo>
                <a:lnTo>
                  <a:pt x="0" y="0"/>
                </a:lnTo>
                <a:close/>
              </a:path>
            </a:pathLst>
          </a:custGeom>
          <a:blipFill>
            <a:blip r:embed="rId2"/>
            <a:stretch>
              <a:fillRect l="-154" r="-154" b="-2637"/>
            </a:stretch>
          </a:blipFill>
        </p:spPr>
      </p:sp>
      <p:grpSp>
        <p:nvGrpSpPr>
          <p:cNvPr id="10" name="Group 10"/>
          <p:cNvGrpSpPr/>
          <p:nvPr/>
        </p:nvGrpSpPr>
        <p:grpSpPr>
          <a:xfrm>
            <a:off x="16602691" y="9415331"/>
            <a:ext cx="2877901" cy="2492276"/>
            <a:chOff x="0" y="0"/>
            <a:chExt cx="3837201" cy="3323034"/>
          </a:xfrm>
        </p:grpSpPr>
        <p:grpSp>
          <p:nvGrpSpPr>
            <p:cNvPr id="11" name="Group 11"/>
            <p:cNvGrpSpPr/>
            <p:nvPr/>
          </p:nvGrpSpPr>
          <p:grpSpPr>
            <a:xfrm>
              <a:off x="0" y="0"/>
              <a:ext cx="3837201" cy="3323034"/>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3" name="TextBox 13"/>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35 / 35</a:t>
              </a:r>
            </a:p>
          </p:txBody>
        </p:sp>
      </p:grpSp>
      <p:sp>
        <p:nvSpPr>
          <p:cNvPr id="14" name="TextBox 14"/>
          <p:cNvSpPr txBox="1"/>
          <p:nvPr/>
        </p:nvSpPr>
        <p:spPr>
          <a:xfrm>
            <a:off x="1333934" y="1534500"/>
            <a:ext cx="7602258" cy="554355"/>
          </a:xfrm>
          <a:prstGeom prst="rect">
            <a:avLst/>
          </a:prstGeom>
        </p:spPr>
        <p:txBody>
          <a:bodyPr lIns="0" tIns="0" rIns="0" bIns="0" rtlCol="0" anchor="t">
            <a:spAutoFit/>
          </a:bodyPr>
          <a:lstStyle/>
          <a:p>
            <a:pPr marL="0" lvl="0" indent="0" algn="l">
              <a:lnSpc>
                <a:spcPts val="4620"/>
              </a:lnSpc>
              <a:spcBef>
                <a:spcPct val="0"/>
              </a:spcBef>
            </a:pPr>
            <a:r>
              <a:rPr lang="en-US" sz="3300" u="none" strike="noStrike">
                <a:solidFill>
                  <a:srgbClr val="000000"/>
                </a:solidFill>
                <a:latin typeface="Muli Bold"/>
              </a:rPr>
              <a:t>2. Cải tiến</a:t>
            </a:r>
          </a:p>
        </p:txBody>
      </p:sp>
      <p:grpSp>
        <p:nvGrpSpPr>
          <p:cNvPr id="15" name="Group 15"/>
          <p:cNvGrpSpPr/>
          <p:nvPr/>
        </p:nvGrpSpPr>
        <p:grpSpPr>
          <a:xfrm>
            <a:off x="-1007706" y="2384129"/>
            <a:ext cx="6779332" cy="3406614"/>
            <a:chOff x="0" y="0"/>
            <a:chExt cx="9039110" cy="4542153"/>
          </a:xfrm>
        </p:grpSpPr>
        <p:sp>
          <p:nvSpPr>
            <p:cNvPr id="16" name="Freeform 16"/>
            <p:cNvSpPr/>
            <p:nvPr/>
          </p:nvSpPr>
          <p:spPr>
            <a:xfrm>
              <a:off x="0" y="0"/>
              <a:ext cx="9039110" cy="4542153"/>
            </a:xfrm>
            <a:custGeom>
              <a:avLst/>
              <a:gdLst/>
              <a:ahLst/>
              <a:cxnLst/>
              <a:rect l="l" t="t" r="r" b="b"/>
              <a:pathLst>
                <a:path w="9039110" h="4542153">
                  <a:moveTo>
                    <a:pt x="0" y="0"/>
                  </a:moveTo>
                  <a:lnTo>
                    <a:pt x="9039110" y="0"/>
                  </a:lnTo>
                  <a:lnTo>
                    <a:pt x="9039110" y="4542153"/>
                  </a:lnTo>
                  <a:lnTo>
                    <a:pt x="0" y="454215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7" name="TextBox 17"/>
            <p:cNvSpPr txBox="1"/>
            <p:nvPr/>
          </p:nvSpPr>
          <p:spPr>
            <a:xfrm>
              <a:off x="1343607" y="1304925"/>
              <a:ext cx="7187950" cy="1576016"/>
            </a:xfrm>
            <a:prstGeom prst="rect">
              <a:avLst/>
            </a:prstGeom>
          </p:spPr>
          <p:txBody>
            <a:bodyPr lIns="0" tIns="0" rIns="0" bIns="0" rtlCol="0" anchor="t">
              <a:spAutoFit/>
            </a:bodyPr>
            <a:lstStyle/>
            <a:p>
              <a:pPr algn="ctr">
                <a:lnSpc>
                  <a:spcPts val="4846"/>
                </a:lnSpc>
                <a:spcBef>
                  <a:spcPct val="0"/>
                </a:spcBef>
              </a:pPr>
              <a:r>
                <a:rPr lang="en-US" sz="3461">
                  <a:solidFill>
                    <a:srgbClr val="000000"/>
                  </a:solidFill>
                  <a:latin typeface="Muli"/>
                </a:rPr>
                <a:t>Giải quyết thế nào khi dữ liệu ngày một nhiều?</a:t>
              </a:r>
            </a:p>
          </p:txBody>
        </p:sp>
      </p:grpSp>
      <p:sp>
        <p:nvSpPr>
          <p:cNvPr id="18" name="TextBox 18"/>
          <p:cNvSpPr txBox="1"/>
          <p:nvPr/>
        </p:nvSpPr>
        <p:spPr>
          <a:xfrm>
            <a:off x="4980579" y="2031704"/>
            <a:ext cx="11934784" cy="104775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Muli Bold"/>
              </a:rPr>
              <a:t>Phương án đề xuất : Kết hợp tính toán phân tán đối với xử lý dữ liệu và Elasticsearch để truy xuất dữ liệu</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7724500" y="2317173"/>
            <a:ext cx="7321033" cy="6340049"/>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5518543" y="7035126"/>
            <a:ext cx="4970154" cy="43041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a:off x="15731941" y="5954842"/>
            <a:ext cx="2271679" cy="1967285"/>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8" name="Group 8"/>
          <p:cNvGrpSpPr/>
          <p:nvPr/>
        </p:nvGrpSpPr>
        <p:grpSpPr>
          <a:xfrm>
            <a:off x="17133369" y="373605"/>
            <a:ext cx="3799619" cy="3290488"/>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0" name="Group 10"/>
          <p:cNvGrpSpPr/>
          <p:nvPr/>
        </p:nvGrpSpPr>
        <p:grpSpPr>
          <a:xfrm rot="6020528">
            <a:off x="-1494829" y="9138940"/>
            <a:ext cx="7321033" cy="6340049"/>
            <a:chOff x="0" y="0"/>
            <a:chExt cx="3619627" cy="3134614"/>
          </a:xfrm>
        </p:grpSpPr>
        <p:sp>
          <p:nvSpPr>
            <p:cNvPr id="11" name="Freeform 1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2" name="Group 12"/>
          <p:cNvGrpSpPr/>
          <p:nvPr/>
        </p:nvGrpSpPr>
        <p:grpSpPr>
          <a:xfrm rot="6020528">
            <a:off x="-3352245" y="6166167"/>
            <a:ext cx="4970154" cy="4304177"/>
            <a:chOff x="0" y="0"/>
            <a:chExt cx="3619627" cy="3134614"/>
          </a:xfrm>
        </p:grpSpPr>
        <p:sp>
          <p:nvSpPr>
            <p:cNvPr id="13" name="Freeform 1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4" name="Group 14"/>
          <p:cNvGrpSpPr/>
          <p:nvPr/>
        </p:nvGrpSpPr>
        <p:grpSpPr>
          <a:xfrm rot="6020528">
            <a:off x="413101" y="6620933"/>
            <a:ext cx="2271679" cy="1967285"/>
            <a:chOff x="0" y="0"/>
            <a:chExt cx="3619627" cy="3134614"/>
          </a:xfrm>
        </p:grpSpPr>
        <p:sp>
          <p:nvSpPr>
            <p:cNvPr id="15" name="Freeform 1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16" name="Group 16"/>
          <p:cNvGrpSpPr/>
          <p:nvPr/>
        </p:nvGrpSpPr>
        <p:grpSpPr>
          <a:xfrm rot="6020528">
            <a:off x="4100094" y="8972750"/>
            <a:ext cx="3799619" cy="3290488"/>
            <a:chOff x="0" y="0"/>
            <a:chExt cx="3619627" cy="3134614"/>
          </a:xfrm>
        </p:grpSpPr>
        <p:sp>
          <p:nvSpPr>
            <p:cNvPr id="17" name="Freeform 1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8" name="TextBox 18"/>
          <p:cNvSpPr txBox="1"/>
          <p:nvPr/>
        </p:nvSpPr>
        <p:spPr>
          <a:xfrm>
            <a:off x="2004075" y="4043492"/>
            <a:ext cx="15720426" cy="1377949"/>
          </a:xfrm>
          <a:prstGeom prst="rect">
            <a:avLst/>
          </a:prstGeom>
        </p:spPr>
        <p:txBody>
          <a:bodyPr lIns="0" tIns="0" rIns="0" bIns="0" rtlCol="0" anchor="t">
            <a:spAutoFit/>
          </a:bodyPr>
          <a:lstStyle/>
          <a:p>
            <a:pPr algn="just">
              <a:lnSpc>
                <a:spcPts val="11200"/>
              </a:lnSpc>
            </a:pPr>
            <a:r>
              <a:rPr lang="en-US" sz="8000">
                <a:solidFill>
                  <a:srgbClr val="FFFFFF"/>
                </a:solidFill>
                <a:latin typeface="Fredoka One"/>
              </a:rPr>
              <a:t>THANK YOU FOR LISTENING</a:t>
            </a:r>
          </a:p>
        </p:txBody>
      </p:sp>
    </p:spTree>
  </p:cSld>
  <p:clrMapOvr>
    <a:masterClrMapping/>
  </p:clrMapOvr>
  <p:transition spd="slow">
    <p:cover dir="d"/>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2527743" y="-89986"/>
            <a:ext cx="10138115" cy="8779655"/>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2505679" y="5832746"/>
            <a:ext cx="5966980" cy="516743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TextBox 6"/>
          <p:cNvSpPr txBox="1"/>
          <p:nvPr/>
        </p:nvSpPr>
        <p:spPr>
          <a:xfrm>
            <a:off x="1028700" y="4035312"/>
            <a:ext cx="7546593" cy="1152525"/>
          </a:xfrm>
          <a:prstGeom prst="rect">
            <a:avLst/>
          </a:prstGeom>
        </p:spPr>
        <p:txBody>
          <a:bodyPr lIns="0" tIns="0" rIns="0" bIns="0" rtlCol="0" anchor="t">
            <a:spAutoFit/>
          </a:bodyPr>
          <a:lstStyle/>
          <a:p>
            <a:pPr marL="0" lvl="0" indent="0" algn="l">
              <a:lnSpc>
                <a:spcPts val="9000"/>
              </a:lnSpc>
              <a:spcBef>
                <a:spcPct val="0"/>
              </a:spcBef>
            </a:pPr>
            <a:r>
              <a:rPr lang="en-US" sz="7500" spc="-277">
                <a:solidFill>
                  <a:srgbClr val="F4F4F4"/>
                </a:solidFill>
                <a:latin typeface="Muli Bold"/>
              </a:rPr>
              <a:t>NỘI DUNG</a:t>
            </a:r>
          </a:p>
        </p:txBody>
      </p:sp>
      <p:grpSp>
        <p:nvGrpSpPr>
          <p:cNvPr id="7" name="Group 7"/>
          <p:cNvGrpSpPr/>
          <p:nvPr/>
        </p:nvGrpSpPr>
        <p:grpSpPr>
          <a:xfrm>
            <a:off x="9341738" y="2614808"/>
            <a:ext cx="7917562" cy="5057383"/>
            <a:chOff x="0" y="0"/>
            <a:chExt cx="10556750" cy="6743178"/>
          </a:xfrm>
        </p:grpSpPr>
        <p:sp>
          <p:nvSpPr>
            <p:cNvPr id="8" name="TextBox 8"/>
            <p:cNvSpPr txBox="1"/>
            <p:nvPr/>
          </p:nvSpPr>
          <p:spPr>
            <a:xfrm>
              <a:off x="0" y="-85725"/>
              <a:ext cx="10556750" cy="1000124"/>
            </a:xfrm>
            <a:prstGeom prst="rect">
              <a:avLst/>
            </a:prstGeom>
          </p:spPr>
          <p:txBody>
            <a:bodyPr lIns="0" tIns="0" rIns="0" bIns="0" rtlCol="0" anchor="t">
              <a:spAutoFit/>
            </a:bodyPr>
            <a:lstStyle/>
            <a:p>
              <a:pPr>
                <a:lnSpc>
                  <a:spcPts val="6300"/>
                </a:lnSpc>
              </a:pPr>
              <a:r>
                <a:rPr lang="en-US" sz="4500">
                  <a:solidFill>
                    <a:srgbClr val="F4F4F4"/>
                  </a:solidFill>
                  <a:latin typeface="Muli"/>
                </a:rPr>
                <a:t>I.  Lý do chọn đề tài</a:t>
              </a:r>
            </a:p>
          </p:txBody>
        </p:sp>
        <p:sp>
          <p:nvSpPr>
            <p:cNvPr id="9" name="TextBox 9"/>
            <p:cNvSpPr txBox="1"/>
            <p:nvPr/>
          </p:nvSpPr>
          <p:spPr>
            <a:xfrm>
              <a:off x="0" y="3800127"/>
              <a:ext cx="10556750" cy="1000124"/>
            </a:xfrm>
            <a:prstGeom prst="rect">
              <a:avLst/>
            </a:prstGeom>
          </p:spPr>
          <p:txBody>
            <a:bodyPr lIns="0" tIns="0" rIns="0" bIns="0" rtlCol="0" anchor="t">
              <a:spAutoFit/>
            </a:bodyPr>
            <a:lstStyle/>
            <a:p>
              <a:pPr>
                <a:lnSpc>
                  <a:spcPts val="6300"/>
                </a:lnSpc>
              </a:pPr>
              <a:r>
                <a:rPr lang="en-US" sz="4500">
                  <a:solidFill>
                    <a:srgbClr val="F4F4F4"/>
                  </a:solidFill>
                  <a:latin typeface="Muli"/>
                </a:rPr>
                <a:t>III. Triển khai và thực nghiệm</a:t>
              </a:r>
            </a:p>
          </p:txBody>
        </p:sp>
        <p:sp>
          <p:nvSpPr>
            <p:cNvPr id="10" name="TextBox 10"/>
            <p:cNvSpPr txBox="1"/>
            <p:nvPr/>
          </p:nvSpPr>
          <p:spPr>
            <a:xfrm>
              <a:off x="0" y="1857201"/>
              <a:ext cx="10556750" cy="1000124"/>
            </a:xfrm>
            <a:prstGeom prst="rect">
              <a:avLst/>
            </a:prstGeom>
          </p:spPr>
          <p:txBody>
            <a:bodyPr lIns="0" tIns="0" rIns="0" bIns="0" rtlCol="0" anchor="t">
              <a:spAutoFit/>
            </a:bodyPr>
            <a:lstStyle/>
            <a:p>
              <a:pPr>
                <a:lnSpc>
                  <a:spcPts val="6300"/>
                </a:lnSpc>
              </a:pPr>
              <a:r>
                <a:rPr lang="en-US" sz="4500">
                  <a:solidFill>
                    <a:srgbClr val="F4F4F4"/>
                  </a:solidFill>
                  <a:latin typeface="Muli"/>
                </a:rPr>
                <a:t>II. Cơ sở lý thuyết</a:t>
              </a:r>
            </a:p>
          </p:txBody>
        </p:sp>
        <p:sp>
          <p:nvSpPr>
            <p:cNvPr id="11" name="TextBox 11"/>
            <p:cNvSpPr txBox="1"/>
            <p:nvPr/>
          </p:nvSpPr>
          <p:spPr>
            <a:xfrm>
              <a:off x="0" y="5743053"/>
              <a:ext cx="10556750" cy="1000124"/>
            </a:xfrm>
            <a:prstGeom prst="rect">
              <a:avLst/>
            </a:prstGeom>
          </p:spPr>
          <p:txBody>
            <a:bodyPr lIns="0" tIns="0" rIns="0" bIns="0" rtlCol="0" anchor="t">
              <a:spAutoFit/>
            </a:bodyPr>
            <a:lstStyle/>
            <a:p>
              <a:pPr>
                <a:lnSpc>
                  <a:spcPts val="6300"/>
                </a:lnSpc>
              </a:pPr>
              <a:r>
                <a:rPr lang="en-US" sz="4500">
                  <a:solidFill>
                    <a:srgbClr val="F4F4F4"/>
                  </a:solidFill>
                  <a:latin typeface="Muli"/>
                </a:rPr>
                <a:t>IV. Kết luận</a:t>
              </a:r>
            </a:p>
          </p:txBody>
        </p:sp>
      </p:grpSp>
      <p:grpSp>
        <p:nvGrpSpPr>
          <p:cNvPr id="12" name="Group 12"/>
          <p:cNvGrpSpPr/>
          <p:nvPr/>
        </p:nvGrpSpPr>
        <p:grpSpPr>
          <a:xfrm>
            <a:off x="16602691" y="9415331"/>
            <a:ext cx="2877901" cy="2492276"/>
            <a:chOff x="0" y="0"/>
            <a:chExt cx="3837201" cy="3323034"/>
          </a:xfrm>
        </p:grpSpPr>
        <p:grpSp>
          <p:nvGrpSpPr>
            <p:cNvPr id="13" name="Group 13"/>
            <p:cNvGrpSpPr/>
            <p:nvPr/>
          </p:nvGrpSpPr>
          <p:grpSpPr>
            <a:xfrm>
              <a:off x="0" y="0"/>
              <a:ext cx="3837201" cy="3323034"/>
              <a:chOff x="0" y="0"/>
              <a:chExt cx="3619627" cy="3134614"/>
            </a:xfrm>
          </p:grpSpPr>
          <p:sp>
            <p:nvSpPr>
              <p:cNvPr id="14" name="Freeform 1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5" name="TextBox 15"/>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1 / 35</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028700" y="1323975"/>
            <a:ext cx="8218233" cy="0"/>
          </a:xfrm>
          <a:prstGeom prst="line">
            <a:avLst/>
          </a:prstGeom>
          <a:ln w="9525" cap="flat">
            <a:solidFill>
              <a:srgbClr val="000000"/>
            </a:solidFill>
            <a:prstDash val="solid"/>
            <a:headEnd type="none" w="sm" len="sm"/>
            <a:tailEnd type="none" w="sm" len="sm"/>
          </a:ln>
        </p:spPr>
      </p:sp>
      <p:sp>
        <p:nvSpPr>
          <p:cNvPr id="3" name="TextBox 3"/>
          <p:cNvSpPr txBox="1"/>
          <p:nvPr/>
        </p:nvSpPr>
        <p:spPr>
          <a:xfrm>
            <a:off x="1028700" y="633413"/>
            <a:ext cx="7699330" cy="600075"/>
          </a:xfrm>
          <a:prstGeom prst="rect">
            <a:avLst/>
          </a:prstGeom>
        </p:spPr>
        <p:txBody>
          <a:bodyPr lIns="0" tIns="0" rIns="0" bIns="0" rtlCol="0" anchor="t">
            <a:spAutoFit/>
          </a:bodyPr>
          <a:lstStyle/>
          <a:p>
            <a:pPr>
              <a:lnSpc>
                <a:spcPts val="4799"/>
              </a:lnSpc>
              <a:spcBef>
                <a:spcPct val="0"/>
              </a:spcBef>
            </a:pPr>
            <a:r>
              <a:rPr lang="en-US" sz="3999" spc="-39">
                <a:solidFill>
                  <a:srgbClr val="000000"/>
                </a:solidFill>
                <a:latin typeface="Muli Bold"/>
              </a:rPr>
              <a:t>I. Lý do chọn đề tài</a:t>
            </a:r>
          </a:p>
        </p:txBody>
      </p:sp>
      <p:grpSp>
        <p:nvGrpSpPr>
          <p:cNvPr id="4" name="Group 4"/>
          <p:cNvGrpSpPr/>
          <p:nvPr/>
        </p:nvGrpSpPr>
        <p:grpSpPr>
          <a:xfrm>
            <a:off x="7258040" y="3375569"/>
            <a:ext cx="10001260" cy="5882731"/>
            <a:chOff x="0" y="0"/>
            <a:chExt cx="13335014" cy="7843641"/>
          </a:xfrm>
        </p:grpSpPr>
        <p:sp>
          <p:nvSpPr>
            <p:cNvPr id="5" name="Freeform 5"/>
            <p:cNvSpPr/>
            <p:nvPr/>
          </p:nvSpPr>
          <p:spPr>
            <a:xfrm>
              <a:off x="0" y="0"/>
              <a:ext cx="13335014" cy="7843641"/>
            </a:xfrm>
            <a:custGeom>
              <a:avLst/>
              <a:gdLst/>
              <a:ahLst/>
              <a:cxnLst/>
              <a:rect l="l" t="t" r="r" b="b"/>
              <a:pathLst>
                <a:path w="13335014" h="7843641">
                  <a:moveTo>
                    <a:pt x="0" y="0"/>
                  </a:moveTo>
                  <a:lnTo>
                    <a:pt x="13335014" y="0"/>
                  </a:lnTo>
                  <a:lnTo>
                    <a:pt x="13335014" y="7843641"/>
                  </a:lnTo>
                  <a:lnTo>
                    <a:pt x="0" y="7843641"/>
                  </a:lnTo>
                  <a:lnTo>
                    <a:pt x="0" y="0"/>
                  </a:lnTo>
                  <a:close/>
                </a:path>
              </a:pathLst>
            </a:custGeom>
            <a:blipFill>
              <a:blip r:embed="rId2"/>
              <a:stretch>
                <a:fillRect l="-804"/>
              </a:stretch>
            </a:blipFill>
          </p:spPr>
        </p:sp>
        <p:sp>
          <p:nvSpPr>
            <p:cNvPr id="6" name="Freeform 6"/>
            <p:cNvSpPr/>
            <p:nvPr/>
          </p:nvSpPr>
          <p:spPr>
            <a:xfrm>
              <a:off x="0" y="0"/>
              <a:ext cx="13255774" cy="5167522"/>
            </a:xfrm>
            <a:custGeom>
              <a:avLst/>
              <a:gdLst/>
              <a:ahLst/>
              <a:cxnLst/>
              <a:rect l="l" t="t" r="r" b="b"/>
              <a:pathLst>
                <a:path w="13255774" h="5167522">
                  <a:moveTo>
                    <a:pt x="0" y="0"/>
                  </a:moveTo>
                  <a:lnTo>
                    <a:pt x="13255774" y="0"/>
                  </a:lnTo>
                  <a:lnTo>
                    <a:pt x="13255774" y="5167522"/>
                  </a:lnTo>
                  <a:lnTo>
                    <a:pt x="0" y="5167522"/>
                  </a:lnTo>
                  <a:lnTo>
                    <a:pt x="0" y="0"/>
                  </a:lnTo>
                  <a:close/>
                </a:path>
              </a:pathLst>
            </a:custGeom>
            <a:blipFill>
              <a:blip r:embed="rId3"/>
              <a:stretch>
                <a:fillRect l="-409" b="-50293"/>
              </a:stretch>
            </a:blipFill>
          </p:spPr>
        </p:sp>
        <p:sp>
          <p:nvSpPr>
            <p:cNvPr id="7" name="TextBox 7"/>
            <p:cNvSpPr txBox="1"/>
            <p:nvPr/>
          </p:nvSpPr>
          <p:spPr>
            <a:xfrm>
              <a:off x="9621636" y="5177047"/>
              <a:ext cx="2602457" cy="1965683"/>
            </a:xfrm>
            <a:prstGeom prst="rect">
              <a:avLst/>
            </a:prstGeom>
          </p:spPr>
          <p:txBody>
            <a:bodyPr lIns="0" tIns="0" rIns="0" bIns="0" rtlCol="0" anchor="t">
              <a:spAutoFit/>
            </a:bodyPr>
            <a:lstStyle/>
            <a:p>
              <a:pPr algn="ctr">
                <a:lnSpc>
                  <a:spcPts val="2948"/>
                </a:lnSpc>
              </a:pPr>
              <a:r>
                <a:rPr lang="en-US" sz="2563" spc="-53">
                  <a:solidFill>
                    <a:srgbClr val="BF931C"/>
                  </a:solidFill>
                  <a:latin typeface="RQND Pro"/>
                </a:rPr>
                <a:t>Làm cách nào để THEO DÕI CÁC Sự KIỆN NÀY</a:t>
              </a:r>
            </a:p>
          </p:txBody>
        </p:sp>
      </p:grpSp>
      <p:sp>
        <p:nvSpPr>
          <p:cNvPr id="8" name="TextBox 8"/>
          <p:cNvSpPr txBox="1"/>
          <p:nvPr/>
        </p:nvSpPr>
        <p:spPr>
          <a:xfrm>
            <a:off x="1028700" y="1505273"/>
            <a:ext cx="14421488" cy="2297430"/>
          </a:xfrm>
          <a:prstGeom prst="rect">
            <a:avLst/>
          </a:prstGeom>
        </p:spPr>
        <p:txBody>
          <a:bodyPr lIns="0" tIns="0" rIns="0" bIns="0" rtlCol="0" anchor="t">
            <a:spAutoFit/>
          </a:bodyPr>
          <a:lstStyle/>
          <a:p>
            <a:pPr>
              <a:lnSpc>
                <a:spcPts val="4620"/>
              </a:lnSpc>
              <a:spcBef>
                <a:spcPct val="0"/>
              </a:spcBef>
            </a:pPr>
            <a:r>
              <a:rPr lang="en-US" sz="3300">
                <a:solidFill>
                  <a:srgbClr val="000000"/>
                </a:solidFill>
                <a:latin typeface="Muli"/>
              </a:rPr>
              <a:t>Theo thời gian, dựa theo với nhu cầu phát triển, càng có nhiều service được kết nối với nhau trong một hệ. Điều này đặt ra một câu hỏi: Nếu xảy ra lỗi trong quá trình truy vấn dữ liệu thì liệu có cách nào để tìm ra vị trí lỗi trong hàng chục service hiện có?</a:t>
            </a:r>
          </a:p>
        </p:txBody>
      </p:sp>
      <p:grpSp>
        <p:nvGrpSpPr>
          <p:cNvPr id="9" name="Group 9"/>
          <p:cNvGrpSpPr/>
          <p:nvPr/>
        </p:nvGrpSpPr>
        <p:grpSpPr>
          <a:xfrm>
            <a:off x="16602691" y="9415331"/>
            <a:ext cx="2877901" cy="2492276"/>
            <a:chOff x="0" y="0"/>
            <a:chExt cx="3837201" cy="3323034"/>
          </a:xfrm>
        </p:grpSpPr>
        <p:grpSp>
          <p:nvGrpSpPr>
            <p:cNvPr id="10" name="Group 10"/>
            <p:cNvGrpSpPr/>
            <p:nvPr/>
          </p:nvGrpSpPr>
          <p:grpSpPr>
            <a:xfrm>
              <a:off x="0" y="0"/>
              <a:ext cx="3837201" cy="3323034"/>
              <a:chOff x="0" y="0"/>
              <a:chExt cx="3619627" cy="3134614"/>
            </a:xfrm>
          </p:grpSpPr>
          <p:sp>
            <p:nvSpPr>
              <p:cNvPr id="11" name="Freeform 1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2" name="TextBox 12"/>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2 / 35</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3712799"/>
            <a:ext cx="16230600" cy="5410200"/>
          </a:xfrm>
          <a:custGeom>
            <a:avLst/>
            <a:gdLst/>
            <a:ahLst/>
            <a:cxnLst/>
            <a:rect l="l" t="t" r="r" b="b"/>
            <a:pathLst>
              <a:path w="16230600" h="5410200">
                <a:moveTo>
                  <a:pt x="0" y="0"/>
                </a:moveTo>
                <a:lnTo>
                  <a:pt x="16230600" y="0"/>
                </a:lnTo>
                <a:lnTo>
                  <a:pt x="16230600" y="5410200"/>
                </a:lnTo>
                <a:lnTo>
                  <a:pt x="0" y="5410200"/>
                </a:lnTo>
                <a:lnTo>
                  <a:pt x="0" y="0"/>
                </a:lnTo>
                <a:close/>
              </a:path>
            </a:pathLst>
          </a:custGeom>
          <a:blipFill>
            <a:blip r:embed="rId2"/>
            <a:stretch>
              <a:fillRect/>
            </a:stretch>
          </a:blipFill>
        </p:spPr>
      </p:sp>
      <p:sp>
        <p:nvSpPr>
          <p:cNvPr id="3" name="TextBox 3"/>
          <p:cNvSpPr txBox="1"/>
          <p:nvPr/>
        </p:nvSpPr>
        <p:spPr>
          <a:xfrm>
            <a:off x="1364415" y="1626833"/>
            <a:ext cx="2909503" cy="570865"/>
          </a:xfrm>
          <a:prstGeom prst="rect">
            <a:avLst/>
          </a:prstGeom>
        </p:spPr>
        <p:txBody>
          <a:bodyPr lIns="0" tIns="0" rIns="0" bIns="0" rtlCol="0" anchor="t">
            <a:spAutoFit/>
          </a:bodyPr>
          <a:lstStyle/>
          <a:p>
            <a:pPr>
              <a:lnSpc>
                <a:spcPts val="4759"/>
              </a:lnSpc>
            </a:pPr>
            <a:r>
              <a:rPr lang="en-US" sz="3399">
                <a:solidFill>
                  <a:srgbClr val="000000"/>
                </a:solidFill>
                <a:latin typeface="Muli Bold"/>
              </a:rPr>
              <a:t>Giải pháp:</a:t>
            </a:r>
          </a:p>
        </p:txBody>
      </p:sp>
      <p:sp>
        <p:nvSpPr>
          <p:cNvPr id="4" name="TextBox 4"/>
          <p:cNvSpPr txBox="1"/>
          <p:nvPr/>
        </p:nvSpPr>
        <p:spPr>
          <a:xfrm>
            <a:off x="1364415" y="2235798"/>
            <a:ext cx="7779585" cy="528320"/>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Muli"/>
              </a:rPr>
              <a:t>Xây dựng hệ thống giám sát</a:t>
            </a:r>
          </a:p>
        </p:txBody>
      </p:sp>
      <p:grpSp>
        <p:nvGrpSpPr>
          <p:cNvPr id="5" name="Group 5"/>
          <p:cNvGrpSpPr/>
          <p:nvPr/>
        </p:nvGrpSpPr>
        <p:grpSpPr>
          <a:xfrm>
            <a:off x="13660090" y="-135282"/>
            <a:ext cx="4201515" cy="3638531"/>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7" name="Group 7"/>
          <p:cNvGrpSpPr/>
          <p:nvPr/>
        </p:nvGrpSpPr>
        <p:grpSpPr>
          <a:xfrm>
            <a:off x="13243939" y="-956153"/>
            <a:ext cx="2481390" cy="2148895"/>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9" name="AutoShape 9"/>
          <p:cNvSpPr/>
          <p:nvPr/>
        </p:nvSpPr>
        <p:spPr>
          <a:xfrm>
            <a:off x="1028700" y="1323975"/>
            <a:ext cx="8218233" cy="0"/>
          </a:xfrm>
          <a:prstGeom prst="line">
            <a:avLst/>
          </a:prstGeom>
          <a:ln w="9525" cap="flat">
            <a:solidFill>
              <a:srgbClr val="000000"/>
            </a:solidFill>
            <a:prstDash val="solid"/>
            <a:headEnd type="none" w="sm" len="sm"/>
            <a:tailEnd type="none" w="sm" len="sm"/>
          </a:ln>
        </p:spPr>
      </p:sp>
      <p:sp>
        <p:nvSpPr>
          <p:cNvPr id="10" name="TextBox 10"/>
          <p:cNvSpPr txBox="1"/>
          <p:nvPr/>
        </p:nvSpPr>
        <p:spPr>
          <a:xfrm>
            <a:off x="1028700" y="633413"/>
            <a:ext cx="7699330" cy="600075"/>
          </a:xfrm>
          <a:prstGeom prst="rect">
            <a:avLst/>
          </a:prstGeom>
        </p:spPr>
        <p:txBody>
          <a:bodyPr lIns="0" tIns="0" rIns="0" bIns="0" rtlCol="0" anchor="t">
            <a:spAutoFit/>
          </a:bodyPr>
          <a:lstStyle/>
          <a:p>
            <a:pPr>
              <a:lnSpc>
                <a:spcPts val="4799"/>
              </a:lnSpc>
              <a:spcBef>
                <a:spcPct val="0"/>
              </a:spcBef>
            </a:pPr>
            <a:r>
              <a:rPr lang="en-US" sz="3999" spc="-39">
                <a:solidFill>
                  <a:srgbClr val="000000"/>
                </a:solidFill>
                <a:latin typeface="Muli Bold"/>
              </a:rPr>
              <a:t>I. Lý do chọn đề tài</a:t>
            </a:r>
          </a:p>
        </p:txBody>
      </p:sp>
      <p:grpSp>
        <p:nvGrpSpPr>
          <p:cNvPr id="11" name="Group 11"/>
          <p:cNvGrpSpPr/>
          <p:nvPr/>
        </p:nvGrpSpPr>
        <p:grpSpPr>
          <a:xfrm>
            <a:off x="16602691" y="9415331"/>
            <a:ext cx="2877901" cy="2492276"/>
            <a:chOff x="0" y="0"/>
            <a:chExt cx="3837201" cy="3323034"/>
          </a:xfrm>
        </p:grpSpPr>
        <p:grpSp>
          <p:nvGrpSpPr>
            <p:cNvPr id="12" name="Group 12"/>
            <p:cNvGrpSpPr/>
            <p:nvPr/>
          </p:nvGrpSpPr>
          <p:grpSpPr>
            <a:xfrm>
              <a:off x="0" y="0"/>
              <a:ext cx="3837201" cy="3323034"/>
              <a:chOff x="0" y="0"/>
              <a:chExt cx="3619627" cy="3134614"/>
            </a:xfrm>
          </p:grpSpPr>
          <p:sp>
            <p:nvSpPr>
              <p:cNvPr id="13" name="Freeform 1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4" name="TextBox 14"/>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3 / 35</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237876" y="2164624"/>
            <a:ext cx="7219714" cy="4692712"/>
          </a:xfrm>
          <a:custGeom>
            <a:avLst/>
            <a:gdLst/>
            <a:ahLst/>
            <a:cxnLst/>
            <a:rect l="l" t="t" r="r" b="b"/>
            <a:pathLst>
              <a:path w="7219714" h="4692712">
                <a:moveTo>
                  <a:pt x="0" y="0"/>
                </a:moveTo>
                <a:lnTo>
                  <a:pt x="7219714" y="0"/>
                </a:lnTo>
                <a:lnTo>
                  <a:pt x="7219714" y="4692712"/>
                </a:lnTo>
                <a:lnTo>
                  <a:pt x="0" y="4692712"/>
                </a:lnTo>
                <a:lnTo>
                  <a:pt x="0" y="0"/>
                </a:lnTo>
                <a:close/>
              </a:path>
            </a:pathLst>
          </a:custGeom>
          <a:blipFill>
            <a:blip r:embed="rId2"/>
            <a:stretch>
              <a:fillRect r="-5631"/>
            </a:stretch>
          </a:blipFill>
        </p:spPr>
      </p:sp>
      <p:sp>
        <p:nvSpPr>
          <p:cNvPr id="3" name="Freeform 3"/>
          <p:cNvSpPr/>
          <p:nvPr/>
        </p:nvSpPr>
        <p:spPr>
          <a:xfrm>
            <a:off x="5473697" y="7146204"/>
            <a:ext cx="7406352" cy="2560976"/>
          </a:xfrm>
          <a:custGeom>
            <a:avLst/>
            <a:gdLst/>
            <a:ahLst/>
            <a:cxnLst/>
            <a:rect l="l" t="t" r="r" b="b"/>
            <a:pathLst>
              <a:path w="7406352" h="2560976">
                <a:moveTo>
                  <a:pt x="0" y="0"/>
                </a:moveTo>
                <a:lnTo>
                  <a:pt x="7406352" y="0"/>
                </a:lnTo>
                <a:lnTo>
                  <a:pt x="7406352" y="2560976"/>
                </a:lnTo>
                <a:lnTo>
                  <a:pt x="0" y="2560976"/>
                </a:lnTo>
                <a:lnTo>
                  <a:pt x="0" y="0"/>
                </a:lnTo>
                <a:close/>
              </a:path>
            </a:pathLst>
          </a:custGeom>
          <a:blipFill>
            <a:blip r:embed="rId3"/>
            <a:stretch>
              <a:fillRect t="-7727"/>
            </a:stretch>
          </a:blipFill>
        </p:spPr>
      </p:sp>
      <p:sp>
        <p:nvSpPr>
          <p:cNvPr id="4" name="Freeform 4"/>
          <p:cNvSpPr/>
          <p:nvPr/>
        </p:nvSpPr>
        <p:spPr>
          <a:xfrm>
            <a:off x="8668523" y="2164624"/>
            <a:ext cx="8590777" cy="4692712"/>
          </a:xfrm>
          <a:custGeom>
            <a:avLst/>
            <a:gdLst/>
            <a:ahLst/>
            <a:cxnLst/>
            <a:rect l="l" t="t" r="r" b="b"/>
            <a:pathLst>
              <a:path w="8590777" h="4692712">
                <a:moveTo>
                  <a:pt x="0" y="0"/>
                </a:moveTo>
                <a:lnTo>
                  <a:pt x="8590777" y="0"/>
                </a:lnTo>
                <a:lnTo>
                  <a:pt x="8590777" y="4692712"/>
                </a:lnTo>
                <a:lnTo>
                  <a:pt x="0" y="4692712"/>
                </a:lnTo>
                <a:lnTo>
                  <a:pt x="0" y="0"/>
                </a:lnTo>
                <a:close/>
              </a:path>
            </a:pathLst>
          </a:custGeom>
          <a:blipFill>
            <a:blip r:embed="rId4"/>
            <a:stretch>
              <a:fillRect/>
            </a:stretch>
          </a:blipFill>
        </p:spPr>
      </p:sp>
      <p:sp>
        <p:nvSpPr>
          <p:cNvPr id="5" name="TextBox 5"/>
          <p:cNvSpPr txBox="1"/>
          <p:nvPr/>
        </p:nvSpPr>
        <p:spPr>
          <a:xfrm>
            <a:off x="1031969" y="1461235"/>
            <a:ext cx="7696061" cy="513741"/>
          </a:xfrm>
          <a:prstGeom prst="rect">
            <a:avLst/>
          </a:prstGeom>
        </p:spPr>
        <p:txBody>
          <a:bodyPr lIns="0" tIns="0" rIns="0" bIns="0" rtlCol="0" anchor="t">
            <a:spAutoFit/>
          </a:bodyPr>
          <a:lstStyle/>
          <a:p>
            <a:pPr>
              <a:lnSpc>
                <a:spcPts val="4233"/>
              </a:lnSpc>
            </a:pPr>
            <a:r>
              <a:rPr lang="en-US" sz="3023">
                <a:solidFill>
                  <a:srgbClr val="000000"/>
                </a:solidFill>
                <a:latin typeface="Muli Bold"/>
              </a:rPr>
              <a:t>Các phần mềm trên thị trường hiện tại</a:t>
            </a:r>
          </a:p>
        </p:txBody>
      </p:sp>
      <p:sp>
        <p:nvSpPr>
          <p:cNvPr id="6" name="AutoShape 6"/>
          <p:cNvSpPr/>
          <p:nvPr/>
        </p:nvSpPr>
        <p:spPr>
          <a:xfrm>
            <a:off x="1028700" y="1323975"/>
            <a:ext cx="8218233" cy="0"/>
          </a:xfrm>
          <a:prstGeom prst="line">
            <a:avLst/>
          </a:prstGeom>
          <a:ln w="9525" cap="flat">
            <a:solidFill>
              <a:srgbClr val="000000"/>
            </a:solidFill>
            <a:prstDash val="solid"/>
            <a:headEnd type="none" w="sm" len="sm"/>
            <a:tailEnd type="none" w="sm" len="sm"/>
          </a:ln>
        </p:spPr>
      </p:sp>
      <p:sp>
        <p:nvSpPr>
          <p:cNvPr id="7" name="TextBox 7"/>
          <p:cNvSpPr txBox="1"/>
          <p:nvPr/>
        </p:nvSpPr>
        <p:spPr>
          <a:xfrm>
            <a:off x="1028700" y="633413"/>
            <a:ext cx="7699330" cy="600075"/>
          </a:xfrm>
          <a:prstGeom prst="rect">
            <a:avLst/>
          </a:prstGeom>
        </p:spPr>
        <p:txBody>
          <a:bodyPr lIns="0" tIns="0" rIns="0" bIns="0" rtlCol="0" anchor="t">
            <a:spAutoFit/>
          </a:bodyPr>
          <a:lstStyle/>
          <a:p>
            <a:pPr>
              <a:lnSpc>
                <a:spcPts val="4799"/>
              </a:lnSpc>
              <a:spcBef>
                <a:spcPct val="0"/>
              </a:spcBef>
            </a:pPr>
            <a:r>
              <a:rPr lang="en-US" sz="3999" spc="-39">
                <a:solidFill>
                  <a:srgbClr val="000000"/>
                </a:solidFill>
                <a:latin typeface="Muli Bold"/>
              </a:rPr>
              <a:t>I. Lý do chọn đề tài</a:t>
            </a:r>
          </a:p>
        </p:txBody>
      </p:sp>
      <p:grpSp>
        <p:nvGrpSpPr>
          <p:cNvPr id="8" name="Group 8"/>
          <p:cNvGrpSpPr/>
          <p:nvPr/>
        </p:nvGrpSpPr>
        <p:grpSpPr>
          <a:xfrm>
            <a:off x="16602691" y="9415331"/>
            <a:ext cx="2877901" cy="2492276"/>
            <a:chOff x="0" y="0"/>
            <a:chExt cx="3837201" cy="3323034"/>
          </a:xfrm>
        </p:grpSpPr>
        <p:grpSp>
          <p:nvGrpSpPr>
            <p:cNvPr id="9" name="Group 9"/>
            <p:cNvGrpSpPr/>
            <p:nvPr/>
          </p:nvGrpSpPr>
          <p:grpSpPr>
            <a:xfrm>
              <a:off x="0" y="0"/>
              <a:ext cx="3837201" cy="3323034"/>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1" name="TextBox 11"/>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4 / 35</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234187" y="1626833"/>
            <a:ext cx="4450451" cy="570865"/>
          </a:xfrm>
          <a:prstGeom prst="rect">
            <a:avLst/>
          </a:prstGeom>
        </p:spPr>
        <p:txBody>
          <a:bodyPr lIns="0" tIns="0" rIns="0" bIns="0" rtlCol="0" anchor="t">
            <a:spAutoFit/>
          </a:bodyPr>
          <a:lstStyle/>
          <a:p>
            <a:pPr>
              <a:lnSpc>
                <a:spcPts val="4759"/>
              </a:lnSpc>
            </a:pPr>
            <a:r>
              <a:rPr lang="en-US" sz="3399">
                <a:solidFill>
                  <a:srgbClr val="000000"/>
                </a:solidFill>
                <a:latin typeface="Muli Bold"/>
              </a:rPr>
              <a:t>Thị trường hiện tại</a:t>
            </a:r>
          </a:p>
        </p:txBody>
      </p:sp>
      <p:sp>
        <p:nvSpPr>
          <p:cNvPr id="3" name="TextBox 3"/>
          <p:cNvSpPr txBox="1"/>
          <p:nvPr/>
        </p:nvSpPr>
        <p:spPr>
          <a:xfrm>
            <a:off x="1234187" y="2283168"/>
            <a:ext cx="12631390" cy="4321810"/>
          </a:xfrm>
          <a:prstGeom prst="rect">
            <a:avLst/>
          </a:prstGeom>
        </p:spPr>
        <p:txBody>
          <a:bodyPr lIns="0" tIns="0" rIns="0" bIns="0" rtlCol="0" anchor="t">
            <a:spAutoFit/>
          </a:bodyPr>
          <a:lstStyle/>
          <a:p>
            <a:pPr>
              <a:lnSpc>
                <a:spcPts val="4340"/>
              </a:lnSpc>
              <a:spcBef>
                <a:spcPct val="0"/>
              </a:spcBef>
            </a:pPr>
            <a:r>
              <a:rPr lang="en-US" sz="3100">
                <a:solidFill>
                  <a:srgbClr val="000000"/>
                </a:solidFill>
                <a:latin typeface="Muli"/>
              </a:rPr>
              <a:t>Ưu điểm của các dịch vụ giám sát trên thị trường hiện nay:</a:t>
            </a:r>
          </a:p>
          <a:p>
            <a:pPr marL="669291" lvl="1" indent="-334646">
              <a:lnSpc>
                <a:spcPts val="4340"/>
              </a:lnSpc>
              <a:buFont typeface="Arial"/>
              <a:buChar char="•"/>
            </a:pPr>
            <a:r>
              <a:rPr lang="en-US" sz="3100">
                <a:solidFill>
                  <a:srgbClr val="000000"/>
                </a:solidFill>
                <a:latin typeface="Muli"/>
              </a:rPr>
              <a:t>Hỗ trợ tích hợp với nhiều service, môi trường đám mây, ứng dụng đa nền tảng</a:t>
            </a:r>
          </a:p>
          <a:p>
            <a:pPr marL="669291" lvl="1" indent="-334646">
              <a:lnSpc>
                <a:spcPts val="4340"/>
              </a:lnSpc>
              <a:spcBef>
                <a:spcPct val="0"/>
              </a:spcBef>
              <a:buFont typeface="Arial"/>
              <a:buChar char="•"/>
            </a:pPr>
            <a:r>
              <a:rPr lang="en-US" sz="3100">
                <a:solidFill>
                  <a:srgbClr val="000000"/>
                </a:solidFill>
                <a:latin typeface="Muli"/>
              </a:rPr>
              <a:t>Service mapping</a:t>
            </a:r>
          </a:p>
          <a:p>
            <a:pPr marL="669291" lvl="1" indent="-334646">
              <a:lnSpc>
                <a:spcPts val="4340"/>
              </a:lnSpc>
              <a:spcBef>
                <a:spcPct val="0"/>
              </a:spcBef>
              <a:buFont typeface="Arial"/>
              <a:buChar char="•"/>
            </a:pPr>
            <a:r>
              <a:rPr lang="en-US" sz="3100">
                <a:solidFill>
                  <a:srgbClr val="000000"/>
                </a:solidFill>
                <a:latin typeface="Muli"/>
              </a:rPr>
              <a:t>Thông báo và cảnh báo thời gian thực ngay khi xảy ra lỗi</a:t>
            </a:r>
          </a:p>
          <a:p>
            <a:pPr marL="669291" lvl="1" indent="-334646">
              <a:lnSpc>
                <a:spcPts val="4340"/>
              </a:lnSpc>
              <a:spcBef>
                <a:spcPct val="0"/>
              </a:spcBef>
              <a:buFont typeface="Arial"/>
              <a:buChar char="•"/>
            </a:pPr>
            <a:r>
              <a:rPr lang="en-US" sz="3100">
                <a:solidFill>
                  <a:srgbClr val="000000"/>
                </a:solidFill>
                <a:latin typeface="Muli"/>
              </a:rPr>
              <a:t>Tự động hóa </a:t>
            </a:r>
          </a:p>
          <a:p>
            <a:pPr marL="669291" lvl="1" indent="-334646">
              <a:lnSpc>
                <a:spcPts val="4340"/>
              </a:lnSpc>
              <a:spcBef>
                <a:spcPct val="0"/>
              </a:spcBef>
              <a:buFont typeface="Arial"/>
              <a:buChar char="•"/>
            </a:pPr>
            <a:r>
              <a:rPr lang="en-US" sz="3100">
                <a:solidFill>
                  <a:srgbClr val="000000"/>
                </a:solidFill>
                <a:latin typeface="Muli"/>
              </a:rPr>
              <a:t>Theo dõi hiệu suất ứng dụng</a:t>
            </a:r>
          </a:p>
          <a:p>
            <a:pPr marL="669291" lvl="1" indent="-334646">
              <a:lnSpc>
                <a:spcPts val="4340"/>
              </a:lnSpc>
              <a:spcBef>
                <a:spcPct val="0"/>
              </a:spcBef>
              <a:buFont typeface="Arial"/>
              <a:buChar char="•"/>
            </a:pPr>
            <a:r>
              <a:rPr lang="en-US" sz="3100">
                <a:solidFill>
                  <a:srgbClr val="000000"/>
                </a:solidFill>
                <a:latin typeface="Muli"/>
              </a:rPr>
              <a:t>Hỗ trợ dự báo lỗi</a:t>
            </a:r>
          </a:p>
        </p:txBody>
      </p:sp>
      <p:grpSp>
        <p:nvGrpSpPr>
          <p:cNvPr id="4" name="Group 4"/>
          <p:cNvGrpSpPr/>
          <p:nvPr/>
        </p:nvGrpSpPr>
        <p:grpSpPr>
          <a:xfrm>
            <a:off x="13660090" y="-135282"/>
            <a:ext cx="4201515" cy="3638531"/>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a:off x="13243939" y="-956153"/>
            <a:ext cx="2481390" cy="2148895"/>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8" name="AutoShape 8"/>
          <p:cNvSpPr/>
          <p:nvPr/>
        </p:nvSpPr>
        <p:spPr>
          <a:xfrm>
            <a:off x="1028700" y="1323975"/>
            <a:ext cx="8218233" cy="0"/>
          </a:xfrm>
          <a:prstGeom prst="line">
            <a:avLst/>
          </a:prstGeom>
          <a:ln w="9525" cap="flat">
            <a:solidFill>
              <a:srgbClr val="000000"/>
            </a:solidFill>
            <a:prstDash val="solid"/>
            <a:headEnd type="none" w="sm" len="sm"/>
            <a:tailEnd type="none" w="sm" len="sm"/>
          </a:ln>
        </p:spPr>
      </p:sp>
      <p:sp>
        <p:nvSpPr>
          <p:cNvPr id="9" name="TextBox 9"/>
          <p:cNvSpPr txBox="1"/>
          <p:nvPr/>
        </p:nvSpPr>
        <p:spPr>
          <a:xfrm>
            <a:off x="1028700" y="633413"/>
            <a:ext cx="7699330" cy="600075"/>
          </a:xfrm>
          <a:prstGeom prst="rect">
            <a:avLst/>
          </a:prstGeom>
        </p:spPr>
        <p:txBody>
          <a:bodyPr lIns="0" tIns="0" rIns="0" bIns="0" rtlCol="0" anchor="t">
            <a:spAutoFit/>
          </a:bodyPr>
          <a:lstStyle/>
          <a:p>
            <a:pPr>
              <a:lnSpc>
                <a:spcPts val="4799"/>
              </a:lnSpc>
              <a:spcBef>
                <a:spcPct val="0"/>
              </a:spcBef>
            </a:pPr>
            <a:r>
              <a:rPr lang="en-US" sz="3999" spc="-39">
                <a:solidFill>
                  <a:srgbClr val="000000"/>
                </a:solidFill>
                <a:latin typeface="Muli Bold"/>
              </a:rPr>
              <a:t>I. Lý do chọn đề tài</a:t>
            </a:r>
          </a:p>
        </p:txBody>
      </p:sp>
      <p:grpSp>
        <p:nvGrpSpPr>
          <p:cNvPr id="10" name="Group 10"/>
          <p:cNvGrpSpPr/>
          <p:nvPr/>
        </p:nvGrpSpPr>
        <p:grpSpPr>
          <a:xfrm>
            <a:off x="16602691" y="9415331"/>
            <a:ext cx="2877901" cy="2492276"/>
            <a:chOff x="0" y="0"/>
            <a:chExt cx="3837201" cy="3323034"/>
          </a:xfrm>
        </p:grpSpPr>
        <p:grpSp>
          <p:nvGrpSpPr>
            <p:cNvPr id="11" name="Group 11"/>
            <p:cNvGrpSpPr/>
            <p:nvPr/>
          </p:nvGrpSpPr>
          <p:grpSpPr>
            <a:xfrm>
              <a:off x="0" y="0"/>
              <a:ext cx="3837201" cy="3323034"/>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3" name="TextBox 13"/>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5 / 35</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60090" y="-135282"/>
            <a:ext cx="4201515" cy="363853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3243939" y="-956153"/>
            <a:ext cx="2481390" cy="2148895"/>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Freeform 6"/>
          <p:cNvSpPr/>
          <p:nvPr/>
        </p:nvSpPr>
        <p:spPr>
          <a:xfrm>
            <a:off x="281497" y="3467273"/>
            <a:ext cx="9369660" cy="5445880"/>
          </a:xfrm>
          <a:custGeom>
            <a:avLst/>
            <a:gdLst/>
            <a:ahLst/>
            <a:cxnLst/>
            <a:rect l="l" t="t" r="r" b="b"/>
            <a:pathLst>
              <a:path w="9369660" h="5445880">
                <a:moveTo>
                  <a:pt x="0" y="0"/>
                </a:moveTo>
                <a:lnTo>
                  <a:pt x="9369661" y="0"/>
                </a:lnTo>
                <a:lnTo>
                  <a:pt x="9369661" y="5445880"/>
                </a:lnTo>
                <a:lnTo>
                  <a:pt x="0" y="5445880"/>
                </a:lnTo>
                <a:lnTo>
                  <a:pt x="0" y="0"/>
                </a:lnTo>
                <a:close/>
              </a:path>
            </a:pathLst>
          </a:custGeom>
          <a:blipFill>
            <a:blip r:embed="rId2"/>
            <a:stretch>
              <a:fillRect t="-10255"/>
            </a:stretch>
          </a:blipFill>
        </p:spPr>
      </p:sp>
      <p:sp>
        <p:nvSpPr>
          <p:cNvPr id="7" name="TextBox 7"/>
          <p:cNvSpPr txBox="1"/>
          <p:nvPr/>
        </p:nvSpPr>
        <p:spPr>
          <a:xfrm>
            <a:off x="1028700" y="2143410"/>
            <a:ext cx="7699330" cy="514349"/>
          </a:xfrm>
          <a:prstGeom prst="rect">
            <a:avLst/>
          </a:prstGeom>
        </p:spPr>
        <p:txBody>
          <a:bodyPr lIns="0" tIns="0" rIns="0" bIns="0" rtlCol="0" anchor="t">
            <a:spAutoFit/>
          </a:bodyPr>
          <a:lstStyle/>
          <a:p>
            <a:pPr marL="647705" lvl="1" indent="-323852">
              <a:lnSpc>
                <a:spcPts val="4200"/>
              </a:lnSpc>
              <a:buFont typeface="Arial"/>
              <a:buChar char="•"/>
            </a:pPr>
            <a:r>
              <a:rPr lang="en-US" sz="3000">
                <a:solidFill>
                  <a:srgbClr val="000000"/>
                </a:solidFill>
                <a:latin typeface="Muli"/>
              </a:rPr>
              <a:t>Vẽ service map chi tiết tới endpoint</a:t>
            </a:r>
          </a:p>
        </p:txBody>
      </p:sp>
      <p:sp>
        <p:nvSpPr>
          <p:cNvPr id="8" name="TextBox 8"/>
          <p:cNvSpPr txBox="1"/>
          <p:nvPr/>
        </p:nvSpPr>
        <p:spPr>
          <a:xfrm>
            <a:off x="1028700" y="1530635"/>
            <a:ext cx="8445501" cy="596900"/>
          </a:xfrm>
          <a:prstGeom prst="rect">
            <a:avLst/>
          </a:prstGeom>
        </p:spPr>
        <p:txBody>
          <a:bodyPr lIns="0" tIns="0" rIns="0" bIns="0" rtlCol="0" anchor="t">
            <a:spAutoFit/>
          </a:bodyPr>
          <a:lstStyle/>
          <a:p>
            <a:pPr>
              <a:lnSpc>
                <a:spcPts val="4900"/>
              </a:lnSpc>
            </a:pPr>
            <a:r>
              <a:rPr lang="en-US" sz="3500">
                <a:solidFill>
                  <a:srgbClr val="000000"/>
                </a:solidFill>
                <a:latin typeface="Muli Bold"/>
              </a:rPr>
              <a:t>Phát triển thêm cho đề tài</a:t>
            </a:r>
          </a:p>
        </p:txBody>
      </p:sp>
      <p:sp>
        <p:nvSpPr>
          <p:cNvPr id="9" name="TextBox 9"/>
          <p:cNvSpPr txBox="1"/>
          <p:nvPr/>
        </p:nvSpPr>
        <p:spPr>
          <a:xfrm>
            <a:off x="1028700" y="2686335"/>
            <a:ext cx="4222751" cy="514239"/>
          </a:xfrm>
          <a:prstGeom prst="rect">
            <a:avLst/>
          </a:prstGeom>
        </p:spPr>
        <p:txBody>
          <a:bodyPr lIns="0" tIns="0" rIns="0" bIns="0" rtlCol="0" anchor="t">
            <a:spAutoFit/>
          </a:bodyPr>
          <a:lstStyle/>
          <a:p>
            <a:pPr marL="648647" lvl="1" indent="-324324">
              <a:lnSpc>
                <a:spcPts val="4206"/>
              </a:lnSpc>
              <a:buFont typeface="Arial"/>
              <a:buChar char="•"/>
            </a:pPr>
            <a:r>
              <a:rPr lang="en-US" sz="3004">
                <a:solidFill>
                  <a:srgbClr val="000000"/>
                </a:solidFill>
                <a:latin typeface="Muli"/>
              </a:rPr>
              <a:t>Theo dõi database</a:t>
            </a:r>
          </a:p>
        </p:txBody>
      </p:sp>
      <p:grpSp>
        <p:nvGrpSpPr>
          <p:cNvPr id="10" name="Group 10"/>
          <p:cNvGrpSpPr/>
          <p:nvPr/>
        </p:nvGrpSpPr>
        <p:grpSpPr>
          <a:xfrm>
            <a:off x="9474201" y="118295"/>
            <a:ext cx="7606496" cy="9703282"/>
            <a:chOff x="0" y="0"/>
            <a:chExt cx="10141995" cy="12937709"/>
          </a:xfrm>
        </p:grpSpPr>
        <p:sp>
          <p:nvSpPr>
            <p:cNvPr id="11" name="Freeform 11"/>
            <p:cNvSpPr/>
            <p:nvPr/>
          </p:nvSpPr>
          <p:spPr>
            <a:xfrm>
              <a:off x="141241" y="7615764"/>
              <a:ext cx="10000755" cy="5321945"/>
            </a:xfrm>
            <a:custGeom>
              <a:avLst/>
              <a:gdLst/>
              <a:ahLst/>
              <a:cxnLst/>
              <a:rect l="l" t="t" r="r" b="b"/>
              <a:pathLst>
                <a:path w="10000755" h="5321945">
                  <a:moveTo>
                    <a:pt x="0" y="0"/>
                  </a:moveTo>
                  <a:lnTo>
                    <a:pt x="10000754" y="0"/>
                  </a:lnTo>
                  <a:lnTo>
                    <a:pt x="10000754" y="5321945"/>
                  </a:lnTo>
                  <a:lnTo>
                    <a:pt x="0" y="5321945"/>
                  </a:lnTo>
                  <a:lnTo>
                    <a:pt x="0" y="0"/>
                  </a:lnTo>
                  <a:close/>
                </a:path>
              </a:pathLst>
            </a:custGeom>
            <a:blipFill>
              <a:blip r:embed="rId3"/>
              <a:stretch>
                <a:fillRect/>
              </a:stretch>
            </a:blipFill>
          </p:spPr>
        </p:sp>
        <p:sp>
          <p:nvSpPr>
            <p:cNvPr id="12" name="Freeform 12"/>
            <p:cNvSpPr/>
            <p:nvPr/>
          </p:nvSpPr>
          <p:spPr>
            <a:xfrm>
              <a:off x="81580" y="0"/>
              <a:ext cx="4337820" cy="4521558"/>
            </a:xfrm>
            <a:custGeom>
              <a:avLst/>
              <a:gdLst/>
              <a:ahLst/>
              <a:cxnLst/>
              <a:rect l="l" t="t" r="r" b="b"/>
              <a:pathLst>
                <a:path w="4337820" h="4521558">
                  <a:moveTo>
                    <a:pt x="0" y="0"/>
                  </a:moveTo>
                  <a:lnTo>
                    <a:pt x="4337820" y="0"/>
                  </a:lnTo>
                  <a:lnTo>
                    <a:pt x="4337820" y="4521558"/>
                  </a:lnTo>
                  <a:lnTo>
                    <a:pt x="0" y="4521558"/>
                  </a:lnTo>
                  <a:lnTo>
                    <a:pt x="0" y="0"/>
                  </a:lnTo>
                  <a:close/>
                </a:path>
              </a:pathLst>
            </a:custGeom>
            <a:blipFill>
              <a:blip r:embed="rId4"/>
              <a:stretch>
                <a:fillRect/>
              </a:stretch>
            </a:blipFill>
          </p:spPr>
        </p:sp>
        <p:sp>
          <p:nvSpPr>
            <p:cNvPr id="13" name="Freeform 13"/>
            <p:cNvSpPr/>
            <p:nvPr/>
          </p:nvSpPr>
          <p:spPr>
            <a:xfrm>
              <a:off x="0" y="3987691"/>
              <a:ext cx="4040724" cy="5117180"/>
            </a:xfrm>
            <a:custGeom>
              <a:avLst/>
              <a:gdLst/>
              <a:ahLst/>
              <a:cxnLst/>
              <a:rect l="l" t="t" r="r" b="b"/>
              <a:pathLst>
                <a:path w="4040724" h="5117180">
                  <a:moveTo>
                    <a:pt x="0" y="0"/>
                  </a:moveTo>
                  <a:lnTo>
                    <a:pt x="4040724" y="0"/>
                  </a:lnTo>
                  <a:lnTo>
                    <a:pt x="4040724" y="5117179"/>
                  </a:lnTo>
                  <a:lnTo>
                    <a:pt x="0" y="5117179"/>
                  </a:lnTo>
                  <a:lnTo>
                    <a:pt x="0" y="0"/>
                  </a:lnTo>
                  <a:close/>
                </a:path>
              </a:pathLst>
            </a:custGeom>
            <a:blipFill>
              <a:blip r:embed="rId5"/>
              <a:stretch>
                <a:fillRect/>
              </a:stretch>
            </a:blipFill>
          </p:spPr>
        </p:sp>
      </p:grpSp>
      <p:sp>
        <p:nvSpPr>
          <p:cNvPr id="14" name="AutoShape 14"/>
          <p:cNvSpPr/>
          <p:nvPr/>
        </p:nvSpPr>
        <p:spPr>
          <a:xfrm>
            <a:off x="1028700" y="1323975"/>
            <a:ext cx="8218233" cy="0"/>
          </a:xfrm>
          <a:prstGeom prst="line">
            <a:avLst/>
          </a:prstGeom>
          <a:ln w="9525" cap="flat">
            <a:solidFill>
              <a:srgbClr val="000000"/>
            </a:solidFill>
            <a:prstDash val="solid"/>
            <a:headEnd type="none" w="sm" len="sm"/>
            <a:tailEnd type="none" w="sm" len="sm"/>
          </a:ln>
        </p:spPr>
      </p:sp>
      <p:sp>
        <p:nvSpPr>
          <p:cNvPr id="15" name="TextBox 15"/>
          <p:cNvSpPr txBox="1"/>
          <p:nvPr/>
        </p:nvSpPr>
        <p:spPr>
          <a:xfrm>
            <a:off x="1028700" y="633413"/>
            <a:ext cx="7699330" cy="600075"/>
          </a:xfrm>
          <a:prstGeom prst="rect">
            <a:avLst/>
          </a:prstGeom>
        </p:spPr>
        <p:txBody>
          <a:bodyPr lIns="0" tIns="0" rIns="0" bIns="0" rtlCol="0" anchor="t">
            <a:spAutoFit/>
          </a:bodyPr>
          <a:lstStyle/>
          <a:p>
            <a:pPr>
              <a:lnSpc>
                <a:spcPts val="4799"/>
              </a:lnSpc>
              <a:spcBef>
                <a:spcPct val="0"/>
              </a:spcBef>
            </a:pPr>
            <a:r>
              <a:rPr lang="en-US" sz="3999" spc="-39">
                <a:solidFill>
                  <a:srgbClr val="000000"/>
                </a:solidFill>
                <a:latin typeface="Muli Bold"/>
              </a:rPr>
              <a:t>I. Lý do chọn đề tài</a:t>
            </a:r>
          </a:p>
        </p:txBody>
      </p:sp>
      <p:grpSp>
        <p:nvGrpSpPr>
          <p:cNvPr id="16" name="Group 16"/>
          <p:cNvGrpSpPr/>
          <p:nvPr/>
        </p:nvGrpSpPr>
        <p:grpSpPr>
          <a:xfrm>
            <a:off x="16602691" y="9415331"/>
            <a:ext cx="2877901" cy="2492276"/>
            <a:chOff x="0" y="0"/>
            <a:chExt cx="3837201" cy="3323034"/>
          </a:xfrm>
        </p:grpSpPr>
        <p:grpSp>
          <p:nvGrpSpPr>
            <p:cNvPr id="17" name="Group 17"/>
            <p:cNvGrpSpPr/>
            <p:nvPr/>
          </p:nvGrpSpPr>
          <p:grpSpPr>
            <a:xfrm>
              <a:off x="0" y="0"/>
              <a:ext cx="3837201" cy="3323034"/>
              <a:chOff x="0" y="0"/>
              <a:chExt cx="3619627" cy="3134614"/>
            </a:xfrm>
          </p:grpSpPr>
          <p:sp>
            <p:nvSpPr>
              <p:cNvPr id="18" name="Freeform 1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9" name="TextBox 19"/>
            <p:cNvSpPr txBox="1"/>
            <p:nvPr/>
          </p:nvSpPr>
          <p:spPr>
            <a:xfrm>
              <a:off x="498716" y="377671"/>
              <a:ext cx="1933221" cy="544195"/>
            </a:xfrm>
            <a:prstGeom prst="rect">
              <a:avLst/>
            </a:prstGeom>
          </p:spPr>
          <p:txBody>
            <a:bodyPr lIns="0" tIns="0" rIns="0" bIns="0" rtlCol="0" anchor="t">
              <a:spAutoFit/>
            </a:bodyPr>
            <a:lstStyle/>
            <a:p>
              <a:pPr algn="ctr">
                <a:lnSpc>
                  <a:spcPts val="3359"/>
                </a:lnSpc>
              </a:pPr>
              <a:r>
                <a:rPr lang="en-US" sz="2399">
                  <a:solidFill>
                    <a:srgbClr val="000000"/>
                  </a:solidFill>
                  <a:latin typeface="Helvetica Bold"/>
                </a:rPr>
                <a:t>6 / 35</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2384</Words>
  <Application>Microsoft Office PowerPoint</Application>
  <PresentationFormat>Custom</PresentationFormat>
  <Paragraphs>325</Paragraphs>
  <Slides>39</Slides>
  <Notes>1</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39</vt:i4>
      </vt:variant>
    </vt:vector>
  </HeadingPairs>
  <TitlesOfParts>
    <vt:vector size="52" baseType="lpstr">
      <vt:lpstr>Arial</vt:lpstr>
      <vt:lpstr>Pompiere</vt:lpstr>
      <vt:lpstr>Muli Bold</vt:lpstr>
      <vt:lpstr>Canva Sans Bold</vt:lpstr>
      <vt:lpstr>Canva Student Font</vt:lpstr>
      <vt:lpstr>Muli Semi-Bold</vt:lpstr>
      <vt:lpstr>RQND Pro</vt:lpstr>
      <vt:lpstr>Helvetica Bold</vt:lpstr>
      <vt:lpstr>Canva Sans</vt:lpstr>
      <vt:lpstr>Calibri</vt:lpstr>
      <vt:lpstr>Muli</vt:lpstr>
      <vt:lpstr>Fredoka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Chủ đề 4</dc:title>
  <cp:lastModifiedBy>LENOVO</cp:lastModifiedBy>
  <cp:revision>2</cp:revision>
  <dcterms:created xsi:type="dcterms:W3CDTF">2006-08-16T00:00:00Z</dcterms:created>
  <dcterms:modified xsi:type="dcterms:W3CDTF">2023-10-26T16:08:10Z</dcterms:modified>
  <dc:identifier>DAFxfmRePkY</dc:identifier>
</cp:coreProperties>
</file>